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6" r:id="rId6"/>
    <p:sldId id="267" r:id="rId7"/>
    <p:sldId id="263" r:id="rId8"/>
    <p:sldId id="260" r:id="rId9"/>
    <p:sldId id="261" r:id="rId10"/>
    <p:sldId id="262" r:id="rId11"/>
    <p:sldId id="268" r:id="rId12"/>
    <p:sldId id="264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andyman" panose="020B0604020202020204" charset="0"/>
      <p:regular r:id="rId20"/>
    </p:embeddedFont>
    <p:embeddedFont>
      <p:font typeface="ดองเต่า Bold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2E937-B12C-4E77-8A99-4B7A590AD709}" type="datetimeFigureOut">
              <a:rPr lang="en-ID" smtClean="0"/>
              <a:t>04/08/2025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4657-A477-4F19-B828-08CCA8E12EB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237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34657-A477-4F19-B828-08CCA8E12EB2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076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34657-A477-4F19-B828-08CCA8E12EB2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870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sv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svg"/><Relationship Id="rId5" Type="http://schemas.openxmlformats.org/officeDocument/2006/relationships/image" Target="../media/image37.png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sv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svg"/><Relationship Id="rId5" Type="http://schemas.openxmlformats.org/officeDocument/2006/relationships/image" Target="../media/image37.png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1.svg"/><Relationship Id="rId5" Type="http://schemas.openxmlformats.org/officeDocument/2006/relationships/image" Target="../media/image7.sv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5.sv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4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5" Type="http://schemas.openxmlformats.org/officeDocument/2006/relationships/image" Target="../media/image5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17.png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24.png"/><Relationship Id="rId9" Type="http://schemas.openxmlformats.org/officeDocument/2006/relationships/image" Target="../media/image4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24.png"/><Relationship Id="rId9" Type="http://schemas.openxmlformats.org/officeDocument/2006/relationships/image" Target="../media/image4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24.png"/><Relationship Id="rId9" Type="http://schemas.openxmlformats.org/officeDocument/2006/relationships/image" Target="../media/image4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29.png"/><Relationship Id="rId9" Type="http://schemas.openxmlformats.org/officeDocument/2006/relationships/image" Target="../media/image4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5.svg"/><Relationship Id="rId4" Type="http://schemas.openxmlformats.org/officeDocument/2006/relationships/image" Target="../media/image34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6.svg"/><Relationship Id="rId5" Type="http://schemas.openxmlformats.org/officeDocument/2006/relationships/image" Target="../media/image7.sv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5256">
            <a:off x="5884054" y="1886111"/>
            <a:ext cx="10383048" cy="10458287"/>
          </a:xfrm>
          <a:custGeom>
            <a:avLst/>
            <a:gdLst/>
            <a:ahLst/>
            <a:cxnLst/>
            <a:rect l="l" t="t" r="r" b="b"/>
            <a:pathLst>
              <a:path w="10383048" h="10458287">
                <a:moveTo>
                  <a:pt x="0" y="0"/>
                </a:moveTo>
                <a:lnTo>
                  <a:pt x="10383047" y="0"/>
                </a:lnTo>
                <a:lnTo>
                  <a:pt x="10383047" y="10458287"/>
                </a:lnTo>
                <a:lnTo>
                  <a:pt x="0" y="10458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66649">
            <a:off x="1277236" y="642166"/>
            <a:ext cx="6470197" cy="10414805"/>
          </a:xfrm>
          <a:custGeom>
            <a:avLst/>
            <a:gdLst/>
            <a:ahLst/>
            <a:cxnLst/>
            <a:rect l="l" t="t" r="r" b="b"/>
            <a:pathLst>
              <a:path w="6470197" h="10414805">
                <a:moveTo>
                  <a:pt x="0" y="0"/>
                </a:moveTo>
                <a:lnTo>
                  <a:pt x="6470198" y="0"/>
                </a:lnTo>
                <a:lnTo>
                  <a:pt x="6470198" y="10414804"/>
                </a:lnTo>
                <a:lnTo>
                  <a:pt x="0" y="10414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901026">
            <a:off x="13004231" y="2183734"/>
            <a:ext cx="4734989" cy="1186879"/>
          </a:xfrm>
          <a:custGeom>
            <a:avLst/>
            <a:gdLst/>
            <a:ahLst/>
            <a:cxnLst/>
            <a:rect l="l" t="t" r="r" b="b"/>
            <a:pathLst>
              <a:path w="4734989" h="1186879">
                <a:moveTo>
                  <a:pt x="0" y="0"/>
                </a:moveTo>
                <a:lnTo>
                  <a:pt x="4734989" y="0"/>
                </a:lnTo>
                <a:lnTo>
                  <a:pt x="4734989" y="1186879"/>
                </a:lnTo>
                <a:lnTo>
                  <a:pt x="0" y="11868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879219" y="4969048"/>
            <a:ext cx="877522" cy="1139639"/>
          </a:xfrm>
          <a:custGeom>
            <a:avLst/>
            <a:gdLst/>
            <a:ahLst/>
            <a:cxnLst/>
            <a:rect l="l" t="t" r="r" b="b"/>
            <a:pathLst>
              <a:path w="877522" h="1139639">
                <a:moveTo>
                  <a:pt x="0" y="0"/>
                </a:moveTo>
                <a:lnTo>
                  <a:pt x="877522" y="0"/>
                </a:lnTo>
                <a:lnTo>
                  <a:pt x="877522" y="1139640"/>
                </a:lnTo>
                <a:lnTo>
                  <a:pt x="0" y="11396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13314">
            <a:off x="822258" y="2824235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03637" y="7737542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59300" y="1019991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43724">
            <a:off x="7356150" y="5946267"/>
            <a:ext cx="7140880" cy="1240728"/>
          </a:xfrm>
          <a:custGeom>
            <a:avLst/>
            <a:gdLst/>
            <a:ahLst/>
            <a:cxnLst/>
            <a:rect l="l" t="t" r="r" b="b"/>
            <a:pathLst>
              <a:path w="7140880" h="1240728">
                <a:moveTo>
                  <a:pt x="0" y="0"/>
                </a:moveTo>
                <a:lnTo>
                  <a:pt x="7140880" y="0"/>
                </a:lnTo>
                <a:lnTo>
                  <a:pt x="7140880" y="1240728"/>
                </a:lnTo>
                <a:lnTo>
                  <a:pt x="0" y="12407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0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70381">
            <a:off x="8282176" y="4593630"/>
            <a:ext cx="6158182" cy="1069984"/>
          </a:xfrm>
          <a:custGeom>
            <a:avLst/>
            <a:gdLst/>
            <a:ahLst/>
            <a:cxnLst/>
            <a:rect l="l" t="t" r="r" b="b"/>
            <a:pathLst>
              <a:path w="6158182" h="1069984">
                <a:moveTo>
                  <a:pt x="0" y="0"/>
                </a:moveTo>
                <a:lnTo>
                  <a:pt x="6158183" y="0"/>
                </a:lnTo>
                <a:lnTo>
                  <a:pt x="6158183" y="1069984"/>
                </a:lnTo>
                <a:lnTo>
                  <a:pt x="0" y="1069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4999"/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234646">
            <a:off x="7112337" y="3290432"/>
            <a:ext cx="8648201" cy="4496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71"/>
              </a:lnSpc>
            </a:pPr>
            <a:r>
              <a:rPr lang="en-US" sz="96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Larutan</a:t>
            </a:r>
            <a:r>
              <a:rPr lang="en-US" sz="96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 </a:t>
            </a:r>
            <a:r>
              <a:rPr lang="en-US" sz="96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Elektrolit</a:t>
            </a:r>
            <a:r>
              <a:rPr lang="en-US" sz="96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 dan Non-</a:t>
            </a:r>
            <a:r>
              <a:rPr lang="en-US" sz="96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Elektrolit</a:t>
            </a:r>
            <a:endParaRPr lang="en-US" sz="9600" b="1" dirty="0">
              <a:solidFill>
                <a:srgbClr val="FFFFFF"/>
              </a:solidFill>
              <a:latin typeface="ดองเต่า Bold"/>
              <a:ea typeface="ดองเต่า Bold"/>
              <a:cs typeface="ดองเต่า Bold"/>
              <a:sym typeface="ดองเต่า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855131" y="4010932"/>
            <a:ext cx="1194567" cy="1527935"/>
          </a:xfrm>
          <a:custGeom>
            <a:avLst/>
            <a:gdLst/>
            <a:ahLst/>
            <a:cxnLst/>
            <a:rect l="l" t="t" r="r" b="b"/>
            <a:pathLst>
              <a:path w="1194567" h="1527935">
                <a:moveTo>
                  <a:pt x="0" y="0"/>
                </a:moveTo>
                <a:lnTo>
                  <a:pt x="1194567" y="0"/>
                </a:lnTo>
                <a:lnTo>
                  <a:pt x="1194567" y="1527935"/>
                </a:lnTo>
                <a:lnTo>
                  <a:pt x="0" y="15279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56590">
            <a:off x="6708445" y="994080"/>
            <a:ext cx="1844602" cy="2581504"/>
          </a:xfrm>
          <a:custGeom>
            <a:avLst/>
            <a:gdLst/>
            <a:ahLst/>
            <a:cxnLst/>
            <a:rect l="l" t="t" r="r" b="b"/>
            <a:pathLst>
              <a:path w="1844602" h="2581504">
                <a:moveTo>
                  <a:pt x="0" y="0"/>
                </a:moveTo>
                <a:lnTo>
                  <a:pt x="1844602" y="0"/>
                </a:lnTo>
                <a:lnTo>
                  <a:pt x="1844602" y="2581504"/>
                </a:lnTo>
                <a:lnTo>
                  <a:pt x="0" y="25815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02223">
            <a:off x="13095514" y="7885277"/>
            <a:ext cx="5603734" cy="3423372"/>
          </a:xfrm>
          <a:custGeom>
            <a:avLst/>
            <a:gdLst/>
            <a:ahLst/>
            <a:cxnLst/>
            <a:rect l="l" t="t" r="r" b="b"/>
            <a:pathLst>
              <a:path w="5603734" h="3423372">
                <a:moveTo>
                  <a:pt x="0" y="0"/>
                </a:moveTo>
                <a:lnTo>
                  <a:pt x="5603734" y="0"/>
                </a:lnTo>
                <a:lnTo>
                  <a:pt x="5603734" y="3423372"/>
                </a:lnTo>
                <a:lnTo>
                  <a:pt x="0" y="34233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328" y="929296"/>
            <a:ext cx="14949271" cy="12647952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7594" y="2615590"/>
            <a:ext cx="3160034" cy="7671410"/>
          </a:xfrm>
          <a:custGeom>
            <a:avLst/>
            <a:gdLst/>
            <a:ahLst/>
            <a:cxnLst/>
            <a:rect l="l" t="t" r="r" b="b"/>
            <a:pathLst>
              <a:path w="4667810" h="9550507">
                <a:moveTo>
                  <a:pt x="0" y="0"/>
                </a:moveTo>
                <a:lnTo>
                  <a:pt x="4667810" y="0"/>
                </a:lnTo>
                <a:lnTo>
                  <a:pt x="4667810" y="9550507"/>
                </a:lnTo>
                <a:lnTo>
                  <a:pt x="0" y="9550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59300" y="7858092"/>
            <a:ext cx="877522" cy="1139639"/>
          </a:xfrm>
          <a:custGeom>
            <a:avLst/>
            <a:gdLst/>
            <a:ahLst/>
            <a:cxnLst/>
            <a:rect l="l" t="t" r="r" b="b"/>
            <a:pathLst>
              <a:path w="877522" h="1139639">
                <a:moveTo>
                  <a:pt x="0" y="0"/>
                </a:moveTo>
                <a:lnTo>
                  <a:pt x="877522" y="0"/>
                </a:lnTo>
                <a:lnTo>
                  <a:pt x="877522" y="1139639"/>
                </a:lnTo>
                <a:lnTo>
                  <a:pt x="0" y="1139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50374" y="6453443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4"/>
                </a:lnTo>
                <a:lnTo>
                  <a:pt x="0" y="523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40275" y="2037386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3314">
            <a:off x="-202236" y="2662652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300" y="0"/>
                </a:lnTo>
                <a:lnTo>
                  <a:pt x="851300" y="1105583"/>
                </a:lnTo>
                <a:lnTo>
                  <a:pt x="0" y="110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26163">
            <a:off x="-103370" y="516538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1" y="0"/>
                </a:lnTo>
                <a:lnTo>
                  <a:pt x="2524171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901074">
            <a:off x="450771" y="7208952"/>
            <a:ext cx="523044" cy="2437919"/>
          </a:xfrm>
          <a:custGeom>
            <a:avLst/>
            <a:gdLst/>
            <a:ahLst/>
            <a:cxnLst/>
            <a:rect l="l" t="t" r="r" b="b"/>
            <a:pathLst>
              <a:path w="523044" h="2437919">
                <a:moveTo>
                  <a:pt x="0" y="0"/>
                </a:moveTo>
                <a:lnTo>
                  <a:pt x="523045" y="0"/>
                </a:lnTo>
                <a:lnTo>
                  <a:pt x="523045" y="2437919"/>
                </a:lnTo>
                <a:lnTo>
                  <a:pt x="0" y="24379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04274" y="2717615"/>
            <a:ext cx="14141378" cy="7053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Soalan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just">
              <a:lnSpc>
                <a:spcPts val="5040"/>
              </a:lnSpc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0.01 M HF (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asid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lemah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bercampur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dengan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0.01 M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NaF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Terangkan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bagaimana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campuran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ini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berfungsi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sebagai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penimbal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apa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kesannya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terhadap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konduktiviti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algn="just">
              <a:lnSpc>
                <a:spcPts val="5040"/>
              </a:lnSpc>
            </a:pP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5040"/>
              </a:lnSpc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Jawapan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just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HF ⇌ H⁺ + F⁻</a:t>
            </a:r>
          </a:p>
          <a:p>
            <a:pPr algn="just">
              <a:lnSpc>
                <a:spcPts val="5040"/>
              </a:lnSpc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NaF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→ Na⁺ + F⁻</a:t>
            </a:r>
          </a:p>
          <a:p>
            <a:pPr algn="just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F⁻ yang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berlebihan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daripada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NaF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menolak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kesetimbangan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kiri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(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kesan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Le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Chatelier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),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menyebabkan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lebih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sedikit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ion H⁺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terbentuk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Maka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konduktiviti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lebih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rendah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berbanding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HF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tulen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8715" y="1000781"/>
            <a:ext cx="357936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Contoh</a:t>
            </a:r>
            <a:r>
              <a:rPr lang="en-US" sz="54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 1:</a:t>
            </a:r>
          </a:p>
          <a:p>
            <a:pPr algn="l"/>
            <a:r>
              <a:rPr lang="en-US" sz="54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Soalan</a:t>
            </a:r>
            <a:r>
              <a:rPr lang="en-US" sz="54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328" y="929296"/>
            <a:ext cx="14949271" cy="12647952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7594" y="2615590"/>
            <a:ext cx="3160034" cy="7671410"/>
          </a:xfrm>
          <a:custGeom>
            <a:avLst/>
            <a:gdLst/>
            <a:ahLst/>
            <a:cxnLst/>
            <a:rect l="l" t="t" r="r" b="b"/>
            <a:pathLst>
              <a:path w="4667810" h="9550507">
                <a:moveTo>
                  <a:pt x="0" y="0"/>
                </a:moveTo>
                <a:lnTo>
                  <a:pt x="4667810" y="0"/>
                </a:lnTo>
                <a:lnTo>
                  <a:pt x="4667810" y="9550507"/>
                </a:lnTo>
                <a:lnTo>
                  <a:pt x="0" y="9550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59300" y="7858092"/>
            <a:ext cx="877522" cy="1139639"/>
          </a:xfrm>
          <a:custGeom>
            <a:avLst/>
            <a:gdLst/>
            <a:ahLst/>
            <a:cxnLst/>
            <a:rect l="l" t="t" r="r" b="b"/>
            <a:pathLst>
              <a:path w="877522" h="1139639">
                <a:moveTo>
                  <a:pt x="0" y="0"/>
                </a:moveTo>
                <a:lnTo>
                  <a:pt x="877522" y="0"/>
                </a:lnTo>
                <a:lnTo>
                  <a:pt x="877522" y="1139639"/>
                </a:lnTo>
                <a:lnTo>
                  <a:pt x="0" y="1139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50374" y="6453443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4"/>
                </a:lnTo>
                <a:lnTo>
                  <a:pt x="0" y="523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40275" y="2037386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3314">
            <a:off x="-202236" y="2662652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300" y="0"/>
                </a:lnTo>
                <a:lnTo>
                  <a:pt x="851300" y="1105583"/>
                </a:lnTo>
                <a:lnTo>
                  <a:pt x="0" y="110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26163">
            <a:off x="-103370" y="516538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1" y="0"/>
                </a:lnTo>
                <a:lnTo>
                  <a:pt x="2524171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901074">
            <a:off x="450771" y="7208952"/>
            <a:ext cx="523044" cy="2437919"/>
          </a:xfrm>
          <a:custGeom>
            <a:avLst/>
            <a:gdLst/>
            <a:ahLst/>
            <a:cxnLst/>
            <a:rect l="l" t="t" r="r" b="b"/>
            <a:pathLst>
              <a:path w="523044" h="2437919">
                <a:moveTo>
                  <a:pt x="0" y="0"/>
                </a:moveTo>
                <a:lnTo>
                  <a:pt x="523045" y="0"/>
                </a:lnTo>
                <a:lnTo>
                  <a:pt x="523045" y="2437919"/>
                </a:lnTo>
                <a:lnTo>
                  <a:pt x="0" y="24379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04274" y="2717615"/>
            <a:ext cx="14141378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asid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etanoik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0.01 mol·dm⁻³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mempunyai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konduktiviti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spesifik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k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=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1.6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×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10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^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−4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S·cm⁻¹.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Hitung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nilai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konduktiviti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molar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Λ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m​.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Adakah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kuat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?</a:t>
            </a:r>
          </a:p>
          <a:p>
            <a:pPr algn="just">
              <a:lnSpc>
                <a:spcPts val="5040"/>
              </a:lnSpc>
            </a:pP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5040"/>
              </a:lnSpc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Jawapan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just">
              <a:lnSpc>
                <a:spcPts val="5040"/>
              </a:lnSpc>
            </a:pP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Λ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 = k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×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1000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= 1.6 × 10^−4 × 1000 = 16 S\cdotpcm²\cdotpmol⁻¹</a:t>
            </a:r>
          </a:p>
          <a:p>
            <a:pPr algn="just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             c				0,01</a:t>
            </a:r>
          </a:p>
          <a:p>
            <a:pPr algn="just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Nilai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ini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jauh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lebih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kecil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daripada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Λ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m∘​ (390),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maka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ialah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lemah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8715" y="1000781"/>
            <a:ext cx="357936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Contoh</a:t>
            </a:r>
            <a:r>
              <a:rPr lang="en-US" sz="54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 :</a:t>
            </a:r>
          </a:p>
          <a:p>
            <a:pPr algn="l"/>
            <a:r>
              <a:rPr lang="en-US" sz="54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Soalan</a:t>
            </a:r>
            <a:r>
              <a:rPr lang="en-US" sz="54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35A8BA-3A4A-4234-A995-0DA1AD49866A}"/>
              </a:ext>
            </a:extLst>
          </p:cNvPr>
          <p:cNvCxnSpPr/>
          <p:nvPr/>
        </p:nvCxnSpPr>
        <p:spPr>
          <a:xfrm>
            <a:off x="4738080" y="6485304"/>
            <a:ext cx="39487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01EF14-4562-4DA4-9ABC-097032894256}"/>
              </a:ext>
            </a:extLst>
          </p:cNvPr>
          <p:cNvCxnSpPr>
            <a:cxnSpLocks/>
          </p:cNvCxnSpPr>
          <p:nvPr/>
        </p:nvCxnSpPr>
        <p:spPr>
          <a:xfrm>
            <a:off x="2458028" y="6494985"/>
            <a:ext cx="19615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06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2733" y="1534116"/>
            <a:ext cx="12556960" cy="12647952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59300" y="7858092"/>
            <a:ext cx="877522" cy="1139639"/>
          </a:xfrm>
          <a:custGeom>
            <a:avLst/>
            <a:gdLst/>
            <a:ahLst/>
            <a:cxnLst/>
            <a:rect l="l" t="t" r="r" b="b"/>
            <a:pathLst>
              <a:path w="877522" h="1139639">
                <a:moveTo>
                  <a:pt x="0" y="0"/>
                </a:moveTo>
                <a:lnTo>
                  <a:pt x="877522" y="0"/>
                </a:lnTo>
                <a:lnTo>
                  <a:pt x="877522" y="1139639"/>
                </a:lnTo>
                <a:lnTo>
                  <a:pt x="0" y="1139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7383" y="9006143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4"/>
                </a:lnTo>
                <a:lnTo>
                  <a:pt x="0" y="5233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40275" y="2037386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3314">
            <a:off x="-287145" y="3609633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33454">
            <a:off x="427963" y="1444003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1" y="0"/>
                </a:lnTo>
                <a:lnTo>
                  <a:pt x="2524171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438998">
            <a:off x="9279653" y="391286"/>
            <a:ext cx="2714987" cy="2770395"/>
          </a:xfrm>
          <a:custGeom>
            <a:avLst/>
            <a:gdLst/>
            <a:ahLst/>
            <a:cxnLst/>
            <a:rect l="l" t="t" r="r" b="b"/>
            <a:pathLst>
              <a:path w="2714987" h="2770395">
                <a:moveTo>
                  <a:pt x="0" y="0"/>
                </a:moveTo>
                <a:lnTo>
                  <a:pt x="2714987" y="0"/>
                </a:lnTo>
                <a:lnTo>
                  <a:pt x="2714987" y="2770395"/>
                </a:lnTo>
                <a:lnTo>
                  <a:pt x="0" y="27703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65141">
            <a:off x="61503" y="5764275"/>
            <a:ext cx="1470106" cy="2057400"/>
          </a:xfrm>
          <a:custGeom>
            <a:avLst/>
            <a:gdLst/>
            <a:ahLst/>
            <a:cxnLst/>
            <a:rect l="l" t="t" r="r" b="b"/>
            <a:pathLst>
              <a:path w="1470106" h="2057400">
                <a:moveTo>
                  <a:pt x="0" y="0"/>
                </a:moveTo>
                <a:lnTo>
                  <a:pt x="1470105" y="0"/>
                </a:lnTo>
                <a:lnTo>
                  <a:pt x="14701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71163" y="3428441"/>
            <a:ext cx="9777632" cy="609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menghasilkan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ion yang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boleh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mengalirkan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arus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elektrik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dibahagi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kepada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kuat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lemah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bergantung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pada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tahap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pengionan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Sebaliknya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, non-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tidak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menghasilkan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ion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dalam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Kefahaman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konsep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ini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penting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dalam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memahami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fenomena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biologi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industri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teknologi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moden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71163" y="2132780"/>
            <a:ext cx="8952964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Kesimpulan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56508C81-9785-4B03-B2E5-FBF94BA5EAB1}"/>
              </a:ext>
            </a:extLst>
          </p:cNvPr>
          <p:cNvSpPr/>
          <p:nvPr/>
        </p:nvSpPr>
        <p:spPr>
          <a:xfrm>
            <a:off x="12591490" y="736493"/>
            <a:ext cx="4667810" cy="9550507"/>
          </a:xfrm>
          <a:custGeom>
            <a:avLst/>
            <a:gdLst/>
            <a:ahLst/>
            <a:cxnLst/>
            <a:rect l="l" t="t" r="r" b="b"/>
            <a:pathLst>
              <a:path w="4667810" h="9550507">
                <a:moveTo>
                  <a:pt x="0" y="0"/>
                </a:moveTo>
                <a:lnTo>
                  <a:pt x="4667810" y="0"/>
                </a:lnTo>
                <a:lnTo>
                  <a:pt x="4667810" y="9550507"/>
                </a:lnTo>
                <a:lnTo>
                  <a:pt x="0" y="95505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5256">
            <a:off x="5884054" y="1886111"/>
            <a:ext cx="10383048" cy="10458287"/>
          </a:xfrm>
          <a:custGeom>
            <a:avLst/>
            <a:gdLst/>
            <a:ahLst/>
            <a:cxnLst/>
            <a:rect l="l" t="t" r="r" b="b"/>
            <a:pathLst>
              <a:path w="10383048" h="10458287">
                <a:moveTo>
                  <a:pt x="0" y="0"/>
                </a:moveTo>
                <a:lnTo>
                  <a:pt x="10383047" y="0"/>
                </a:lnTo>
                <a:lnTo>
                  <a:pt x="10383047" y="10458287"/>
                </a:lnTo>
                <a:lnTo>
                  <a:pt x="0" y="10458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01026">
            <a:off x="13004231" y="2183734"/>
            <a:ext cx="4734989" cy="1186879"/>
          </a:xfrm>
          <a:custGeom>
            <a:avLst/>
            <a:gdLst/>
            <a:ahLst/>
            <a:cxnLst/>
            <a:rect l="l" t="t" r="r" b="b"/>
            <a:pathLst>
              <a:path w="4734989" h="1186879">
                <a:moveTo>
                  <a:pt x="0" y="0"/>
                </a:moveTo>
                <a:lnTo>
                  <a:pt x="4734989" y="0"/>
                </a:lnTo>
                <a:lnTo>
                  <a:pt x="4734989" y="1186879"/>
                </a:lnTo>
                <a:lnTo>
                  <a:pt x="0" y="1186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234646">
            <a:off x="6570019" y="3802520"/>
            <a:ext cx="9436650" cy="466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43"/>
              </a:lnSpc>
            </a:pPr>
            <a:r>
              <a:rPr lang="en-US" sz="16743" b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TERIMA</a:t>
            </a:r>
          </a:p>
          <a:p>
            <a:pPr algn="ctr">
              <a:lnSpc>
                <a:spcPts val="16743"/>
              </a:lnSpc>
            </a:pPr>
            <a:r>
              <a:rPr lang="en-US" sz="16743" b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KASIH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556529"/>
            <a:ext cx="6405983" cy="8730471"/>
          </a:xfrm>
          <a:custGeom>
            <a:avLst/>
            <a:gdLst/>
            <a:ahLst/>
            <a:cxnLst/>
            <a:rect l="l" t="t" r="r" b="b"/>
            <a:pathLst>
              <a:path w="6405983" h="8730471">
                <a:moveTo>
                  <a:pt x="0" y="0"/>
                </a:moveTo>
                <a:lnTo>
                  <a:pt x="6405983" y="0"/>
                </a:lnTo>
                <a:lnTo>
                  <a:pt x="6405983" y="8730471"/>
                </a:lnTo>
                <a:lnTo>
                  <a:pt x="0" y="87304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13314">
            <a:off x="603050" y="8105655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300" y="0"/>
                </a:lnTo>
                <a:lnTo>
                  <a:pt x="851300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3966" y="1589938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468850" y="5660083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3314">
            <a:off x="17532079" y="1898681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3"/>
                </a:lnTo>
                <a:lnTo>
                  <a:pt x="0" y="11055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78874">
            <a:off x="14521039" y="7238982"/>
            <a:ext cx="3638215" cy="3775506"/>
          </a:xfrm>
          <a:custGeom>
            <a:avLst/>
            <a:gdLst/>
            <a:ahLst/>
            <a:cxnLst/>
            <a:rect l="l" t="t" r="r" b="b"/>
            <a:pathLst>
              <a:path w="3638215" h="3775506">
                <a:moveTo>
                  <a:pt x="0" y="0"/>
                </a:moveTo>
                <a:lnTo>
                  <a:pt x="3638216" y="0"/>
                </a:lnTo>
                <a:lnTo>
                  <a:pt x="3638216" y="3775506"/>
                </a:lnTo>
                <a:lnTo>
                  <a:pt x="0" y="37755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7603">
            <a:off x="6622050" y="779305"/>
            <a:ext cx="1505602" cy="2293854"/>
          </a:xfrm>
          <a:custGeom>
            <a:avLst/>
            <a:gdLst/>
            <a:ahLst/>
            <a:cxnLst/>
            <a:rect l="l" t="t" r="r" b="b"/>
            <a:pathLst>
              <a:path w="1505602" h="2293854">
                <a:moveTo>
                  <a:pt x="0" y="0"/>
                </a:moveTo>
                <a:lnTo>
                  <a:pt x="1505602" y="0"/>
                </a:lnTo>
                <a:lnTo>
                  <a:pt x="1505602" y="2293853"/>
                </a:lnTo>
                <a:lnTo>
                  <a:pt x="0" y="22938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480" y="1262623"/>
            <a:ext cx="12199783" cy="12288187"/>
          </a:xfrm>
          <a:custGeom>
            <a:avLst/>
            <a:gdLst/>
            <a:ahLst/>
            <a:cxnLst/>
            <a:rect l="l" t="t" r="r" b="b"/>
            <a:pathLst>
              <a:path w="12199783" h="12288187">
                <a:moveTo>
                  <a:pt x="0" y="0"/>
                </a:moveTo>
                <a:lnTo>
                  <a:pt x="12199783" y="0"/>
                </a:lnTo>
                <a:lnTo>
                  <a:pt x="12199783" y="12288187"/>
                </a:lnTo>
                <a:lnTo>
                  <a:pt x="0" y="12288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34213" y="1028700"/>
            <a:ext cx="4640723" cy="9258300"/>
          </a:xfrm>
          <a:custGeom>
            <a:avLst/>
            <a:gdLst/>
            <a:ahLst/>
            <a:cxnLst/>
            <a:rect l="l" t="t" r="r" b="b"/>
            <a:pathLst>
              <a:path w="4640723" h="9258300">
                <a:moveTo>
                  <a:pt x="0" y="0"/>
                </a:moveTo>
                <a:lnTo>
                  <a:pt x="4640723" y="0"/>
                </a:lnTo>
                <a:lnTo>
                  <a:pt x="464072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83948" y="4014816"/>
            <a:ext cx="10094232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 algn="just">
              <a:lnSpc>
                <a:spcPts val="5040"/>
              </a:lnSpc>
              <a:buFont typeface="+mj-lt"/>
              <a:buAutoNum type="arabicPeriod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Membezakan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non-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berdasarkan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kekonduksian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elektrik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kehadiran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ion.</a:t>
            </a:r>
          </a:p>
          <a:p>
            <a:pPr marL="742950" indent="-742950" algn="just">
              <a:lnSpc>
                <a:spcPts val="5040"/>
              </a:lnSpc>
              <a:buFont typeface="+mj-lt"/>
              <a:buAutoNum type="arabicPeriod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Menjelaskan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kekuatan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(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kuat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vs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lemah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berdasarkan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tahap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pengionan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marL="742950" indent="-742950" algn="just">
              <a:lnSpc>
                <a:spcPts val="5040"/>
              </a:lnSpc>
              <a:buFont typeface="+mj-lt"/>
              <a:buAutoNum type="arabicPeriod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Menulis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persamaan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ionik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lengkap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separa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untuk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kuat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lemah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marL="742950" indent="-742950" algn="just">
              <a:lnSpc>
                <a:spcPts val="5040"/>
              </a:lnSpc>
              <a:buFont typeface="+mj-lt"/>
              <a:buAutoNum type="arabicPeriod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Mengaplikasikan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konsep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elektrolit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dalam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konteks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industri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dan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biologi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17444444" y="4573680"/>
            <a:ext cx="877522" cy="1139639"/>
          </a:xfrm>
          <a:custGeom>
            <a:avLst/>
            <a:gdLst/>
            <a:ahLst/>
            <a:cxnLst/>
            <a:rect l="l" t="t" r="r" b="b"/>
            <a:pathLst>
              <a:path w="877522" h="1139639">
                <a:moveTo>
                  <a:pt x="0" y="0"/>
                </a:moveTo>
                <a:lnTo>
                  <a:pt x="877522" y="0"/>
                </a:lnTo>
                <a:lnTo>
                  <a:pt x="877522" y="1139640"/>
                </a:lnTo>
                <a:lnTo>
                  <a:pt x="0" y="1139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13314">
            <a:off x="290924" y="1922655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300" y="0"/>
                </a:lnTo>
                <a:lnTo>
                  <a:pt x="851300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46092" y="5887290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59300" y="1019991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901026">
            <a:off x="11872127" y="1226998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2" y="0"/>
                </a:lnTo>
                <a:lnTo>
                  <a:pt x="2524172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04550">
            <a:off x="9875761" y="571416"/>
            <a:ext cx="786719" cy="1382413"/>
          </a:xfrm>
          <a:custGeom>
            <a:avLst/>
            <a:gdLst/>
            <a:ahLst/>
            <a:cxnLst/>
            <a:rect l="l" t="t" r="r" b="b"/>
            <a:pathLst>
              <a:path w="786719" h="1382413">
                <a:moveTo>
                  <a:pt x="0" y="0"/>
                </a:moveTo>
                <a:lnTo>
                  <a:pt x="786719" y="0"/>
                </a:lnTo>
                <a:lnTo>
                  <a:pt x="786719" y="1382413"/>
                </a:lnTo>
                <a:lnTo>
                  <a:pt x="0" y="13824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822621" y="7659780"/>
            <a:ext cx="3306569" cy="2627220"/>
          </a:xfrm>
          <a:custGeom>
            <a:avLst/>
            <a:gdLst/>
            <a:ahLst/>
            <a:cxnLst/>
            <a:rect l="l" t="t" r="r" b="b"/>
            <a:pathLst>
              <a:path w="3306569" h="2627220">
                <a:moveTo>
                  <a:pt x="0" y="0"/>
                </a:moveTo>
                <a:lnTo>
                  <a:pt x="3306569" y="0"/>
                </a:lnTo>
                <a:lnTo>
                  <a:pt x="3306569" y="2627220"/>
                </a:lnTo>
                <a:lnTo>
                  <a:pt x="0" y="2627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83948" y="1589531"/>
            <a:ext cx="7209371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75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Objektif</a:t>
            </a:r>
            <a:r>
              <a:rPr lang="en-US" sz="75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 </a:t>
            </a:r>
            <a:r>
              <a:rPr lang="en-US" sz="7500" b="1" dirty="0" err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Pembelajaran</a:t>
            </a:r>
            <a:endParaRPr lang="en-US" sz="7500" b="1" dirty="0">
              <a:solidFill>
                <a:srgbClr val="FFFFFF"/>
              </a:solidFill>
              <a:latin typeface="ดองเต่า Bold"/>
              <a:ea typeface="ดองเต่า Bold"/>
              <a:cs typeface="ดองเต่า Bold"/>
              <a:sym typeface="ดองเต่า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2459036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73289" y="5659472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13314">
            <a:off x="16833650" y="1075761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300" y="0"/>
                </a:lnTo>
                <a:lnTo>
                  <a:pt x="851300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745482" y="6389502"/>
            <a:ext cx="2431978" cy="3909483"/>
          </a:xfrm>
          <a:custGeom>
            <a:avLst/>
            <a:gdLst/>
            <a:ahLst/>
            <a:cxnLst/>
            <a:rect l="l" t="t" r="r" b="b"/>
            <a:pathLst>
              <a:path w="3758274" h="4730093">
                <a:moveTo>
                  <a:pt x="0" y="0"/>
                </a:moveTo>
                <a:lnTo>
                  <a:pt x="3758274" y="0"/>
                </a:lnTo>
                <a:lnTo>
                  <a:pt x="3758274" y="4730092"/>
                </a:lnTo>
                <a:lnTo>
                  <a:pt x="0" y="4730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691915" y="739790"/>
            <a:ext cx="10896520" cy="1427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66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🔬 </a:t>
            </a:r>
            <a:r>
              <a:rPr lang="en-US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DEFINISI DAN KONSEP ASAS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542857" y="7144536"/>
            <a:ext cx="3202625" cy="97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 b="1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Anna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0A23150-8022-4AEB-AED7-E49AC57D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25942"/>
              </p:ext>
            </p:extLst>
          </p:nvPr>
        </p:nvGraphicFramePr>
        <p:xfrm>
          <a:off x="2102831" y="2729509"/>
          <a:ext cx="14074689" cy="65621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91563">
                  <a:extLst>
                    <a:ext uri="{9D8B030D-6E8A-4147-A177-3AD203B41FA5}">
                      <a16:colId xmlns:a16="http://schemas.microsoft.com/office/drawing/2014/main" val="284497701"/>
                    </a:ext>
                  </a:extLst>
                </a:gridCol>
                <a:gridCol w="6120795">
                  <a:extLst>
                    <a:ext uri="{9D8B030D-6E8A-4147-A177-3AD203B41FA5}">
                      <a16:colId xmlns:a16="http://schemas.microsoft.com/office/drawing/2014/main" val="2726702625"/>
                    </a:ext>
                  </a:extLst>
                </a:gridCol>
                <a:gridCol w="3262331">
                  <a:extLst>
                    <a:ext uri="{9D8B030D-6E8A-4147-A177-3AD203B41FA5}">
                      <a16:colId xmlns:a16="http://schemas.microsoft.com/office/drawing/2014/main" val="3429382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ID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Larutan</a:t>
                      </a:r>
                      <a:endParaRPr lang="en-ID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Definisi</a:t>
                      </a:r>
                      <a:endParaRPr lang="en-ID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Contoh</a:t>
                      </a:r>
                      <a:endParaRPr lang="en-ID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5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Elektrolit</a:t>
                      </a:r>
                      <a:endParaRPr lang="en-ID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Sebatian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larut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air dan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menghasilkan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ion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mengalirkan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arus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elektrik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NaCl, HCl, KOH, CH₃COOH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534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Non-elektrolit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Sebatian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larut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air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tetapi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menghasilkan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ion,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maka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mengalirkan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arus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elektrik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Glukosa</a:t>
                      </a:r>
                      <a:r>
                        <a:rPr lang="en-ID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(C₆H₁₂O₆), Urea (NH₂CONH₂)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73946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041" y="1534116"/>
            <a:ext cx="12556960" cy="12647952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25703" y="1079513"/>
            <a:ext cx="5080492" cy="9258300"/>
          </a:xfrm>
          <a:custGeom>
            <a:avLst/>
            <a:gdLst/>
            <a:ahLst/>
            <a:cxnLst/>
            <a:rect l="l" t="t" r="r" b="b"/>
            <a:pathLst>
              <a:path w="5080492" h="9258300">
                <a:moveTo>
                  <a:pt x="0" y="0"/>
                </a:moveTo>
                <a:lnTo>
                  <a:pt x="5080492" y="0"/>
                </a:lnTo>
                <a:lnTo>
                  <a:pt x="5080492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3314">
            <a:off x="244188" y="5147795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8504" y="1272434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8734937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3314">
            <a:off x="17180546" y="3948089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3"/>
                </a:lnTo>
                <a:lnTo>
                  <a:pt x="0" y="1105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16306">
            <a:off x="1017289" y="1511408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2" y="0"/>
                </a:lnTo>
                <a:lnTo>
                  <a:pt x="2524172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31289" y="6677537"/>
            <a:ext cx="2648435" cy="4114800"/>
          </a:xfrm>
          <a:custGeom>
            <a:avLst/>
            <a:gdLst/>
            <a:ahLst/>
            <a:cxnLst/>
            <a:rect l="l" t="t" r="r" b="b"/>
            <a:pathLst>
              <a:path w="2648435" h="4114800">
                <a:moveTo>
                  <a:pt x="0" y="0"/>
                </a:moveTo>
                <a:lnTo>
                  <a:pt x="2648435" y="0"/>
                </a:lnTo>
                <a:lnTo>
                  <a:pt x="264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939769" y="908680"/>
            <a:ext cx="1269335" cy="1250872"/>
          </a:xfrm>
          <a:custGeom>
            <a:avLst/>
            <a:gdLst/>
            <a:ahLst/>
            <a:cxnLst/>
            <a:rect l="l" t="t" r="r" b="b"/>
            <a:pathLst>
              <a:path w="1269335" h="1250872">
                <a:moveTo>
                  <a:pt x="0" y="0"/>
                </a:moveTo>
                <a:lnTo>
                  <a:pt x="1269335" y="0"/>
                </a:lnTo>
                <a:lnTo>
                  <a:pt x="1269335" y="1250872"/>
                </a:lnTo>
                <a:lnTo>
                  <a:pt x="0" y="125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10967" y="3413229"/>
            <a:ext cx="9777632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Terion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sepenuhnya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dalam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air.  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Kekonduksian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tinggi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  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Contoh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3041" y="208571"/>
            <a:ext cx="1026651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PENGELASAN ELEKTROLIT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24477-9D7B-4ACE-BC66-946413D21AAD}"/>
              </a:ext>
            </a:extLst>
          </p:cNvPr>
          <p:cNvSpPr txBox="1"/>
          <p:nvPr/>
        </p:nvSpPr>
        <p:spPr>
          <a:xfrm>
            <a:off x="1584984" y="2009696"/>
            <a:ext cx="10266511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6000" b="1" dirty="0" err="1">
                <a:solidFill>
                  <a:schemeClr val="bg1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Elektrolit</a:t>
            </a:r>
            <a:r>
              <a:rPr lang="en-US" sz="6000" b="1" dirty="0">
                <a:solidFill>
                  <a:schemeClr val="bg1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Kuat</a:t>
            </a:r>
            <a:endParaRPr lang="en-US" sz="6000" b="1" dirty="0">
              <a:solidFill>
                <a:schemeClr val="bg1"/>
              </a:solidFill>
              <a:latin typeface="ดองเต่า Bold"/>
              <a:ea typeface="ดองเต่า Bold"/>
              <a:cs typeface="ดองเต่า Bold"/>
              <a:sym typeface="ดองเต่า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5D059E2-4168-4293-80B8-596EA7060BDF}"/>
              </a:ext>
            </a:extLst>
          </p:cNvPr>
          <p:cNvSpPr txBox="1"/>
          <p:nvPr/>
        </p:nvSpPr>
        <p:spPr>
          <a:xfrm>
            <a:off x="3055072" y="5336833"/>
            <a:ext cx="9777632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Asid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kuat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 HCl, HNO₃, H₂SO₄      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Basa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kuat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 NaOH, KOH      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Garam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 NaCl, KNO₃</a:t>
            </a:r>
          </a:p>
          <a:p>
            <a:pPr algn="just"/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Contoh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reaksi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ionik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lengkap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ctr"/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HCl 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(</a:t>
            </a:r>
            <a:r>
              <a:rPr lang="en-US" sz="3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aq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 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→ H^+ 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(</a:t>
            </a:r>
            <a:r>
              <a:rPr lang="en-US" sz="3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aq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 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+ Cl^- 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(</a:t>
            </a:r>
            <a:r>
              <a:rPr lang="en-US" sz="3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aq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</a:t>
            </a: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041" y="1534116"/>
            <a:ext cx="12556960" cy="12647952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41317" y="1071437"/>
            <a:ext cx="5080492" cy="9258300"/>
          </a:xfrm>
          <a:custGeom>
            <a:avLst/>
            <a:gdLst/>
            <a:ahLst/>
            <a:cxnLst/>
            <a:rect l="l" t="t" r="r" b="b"/>
            <a:pathLst>
              <a:path w="5080492" h="9258300">
                <a:moveTo>
                  <a:pt x="0" y="0"/>
                </a:moveTo>
                <a:lnTo>
                  <a:pt x="5080492" y="0"/>
                </a:lnTo>
                <a:lnTo>
                  <a:pt x="5080492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3314">
            <a:off x="244188" y="5147795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8504" y="1272434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8734937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3314">
            <a:off x="17180546" y="3948089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3"/>
                </a:lnTo>
                <a:lnTo>
                  <a:pt x="0" y="1105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16306">
            <a:off x="1017289" y="1511408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2" y="0"/>
                </a:lnTo>
                <a:lnTo>
                  <a:pt x="2524172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31289" y="6677537"/>
            <a:ext cx="2648435" cy="4114800"/>
          </a:xfrm>
          <a:custGeom>
            <a:avLst/>
            <a:gdLst/>
            <a:ahLst/>
            <a:cxnLst/>
            <a:rect l="l" t="t" r="r" b="b"/>
            <a:pathLst>
              <a:path w="2648435" h="4114800">
                <a:moveTo>
                  <a:pt x="0" y="0"/>
                </a:moveTo>
                <a:lnTo>
                  <a:pt x="2648435" y="0"/>
                </a:lnTo>
                <a:lnTo>
                  <a:pt x="264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939769" y="908680"/>
            <a:ext cx="1269335" cy="1250872"/>
          </a:xfrm>
          <a:custGeom>
            <a:avLst/>
            <a:gdLst/>
            <a:ahLst/>
            <a:cxnLst/>
            <a:rect l="l" t="t" r="r" b="b"/>
            <a:pathLst>
              <a:path w="1269335" h="1250872">
                <a:moveTo>
                  <a:pt x="0" y="0"/>
                </a:moveTo>
                <a:lnTo>
                  <a:pt x="1269335" y="0"/>
                </a:lnTo>
                <a:lnTo>
                  <a:pt x="1269335" y="1250872"/>
                </a:lnTo>
                <a:lnTo>
                  <a:pt x="0" y="125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10967" y="3410168"/>
            <a:ext cx="9777632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Hanya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terion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sebahagian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dalam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Menghasilkan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campuran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ion dan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molekul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tak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terion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Contoh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3041" y="208571"/>
            <a:ext cx="1026651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PENGELASAN ELEKTROLIT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24477-9D7B-4ACE-BC66-946413D21AAD}"/>
              </a:ext>
            </a:extLst>
          </p:cNvPr>
          <p:cNvSpPr txBox="1"/>
          <p:nvPr/>
        </p:nvSpPr>
        <p:spPr>
          <a:xfrm>
            <a:off x="1584984" y="2009696"/>
            <a:ext cx="10266511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6000" b="1" dirty="0" err="1">
                <a:solidFill>
                  <a:schemeClr val="bg1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Elektrolit</a:t>
            </a:r>
            <a:r>
              <a:rPr lang="en-US" sz="6000" b="1" dirty="0">
                <a:solidFill>
                  <a:schemeClr val="bg1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Lemah</a:t>
            </a:r>
            <a:endParaRPr lang="en-US" sz="6000" b="1" dirty="0">
              <a:solidFill>
                <a:schemeClr val="bg1"/>
              </a:solidFill>
              <a:latin typeface="ดองเต่า Bold"/>
              <a:ea typeface="ดองเต่า Bold"/>
              <a:cs typeface="ดองเต่า Bold"/>
              <a:sym typeface="ดองเต่า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5D059E2-4168-4293-80B8-596EA7060BDF}"/>
              </a:ext>
            </a:extLst>
          </p:cNvPr>
          <p:cNvSpPr txBox="1"/>
          <p:nvPr/>
        </p:nvSpPr>
        <p:spPr>
          <a:xfrm>
            <a:off x="3163046" y="6072753"/>
            <a:ext cx="9777632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Asid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lemah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 CH₃COOH      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Basa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lemah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 NH₃, Mg(OH)₂ (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tidak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sepenuhnya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</a:t>
            </a:r>
          </a:p>
          <a:p>
            <a:pPr algn="just"/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Contoh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reaksi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ionik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separa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ctr"/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CH3​COOH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(</a:t>
            </a:r>
            <a:r>
              <a:rPr lang="en-US" sz="3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aq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 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​⇌ CH3​COO^- 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(</a:t>
            </a:r>
            <a:r>
              <a:rPr lang="en-US" sz="3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aq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​ + H^+ 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(</a:t>
            </a:r>
            <a:r>
              <a:rPr lang="en-US" sz="3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aq</a:t>
            </a:r>
            <a:r>
              <a:rPr lang="en-US" sz="3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)</a:t>
            </a: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</p:spTree>
    <p:extLst>
      <p:ext uri="{BB962C8B-B14F-4D97-AF65-F5344CB8AC3E}">
        <p14:creationId xmlns:p14="http://schemas.microsoft.com/office/powerpoint/2010/main" val="302558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041" y="1780301"/>
            <a:ext cx="12556960" cy="12647952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25703" y="1079513"/>
            <a:ext cx="5080492" cy="9258300"/>
          </a:xfrm>
          <a:custGeom>
            <a:avLst/>
            <a:gdLst/>
            <a:ahLst/>
            <a:cxnLst/>
            <a:rect l="l" t="t" r="r" b="b"/>
            <a:pathLst>
              <a:path w="5080492" h="9258300">
                <a:moveTo>
                  <a:pt x="0" y="0"/>
                </a:moveTo>
                <a:lnTo>
                  <a:pt x="5080492" y="0"/>
                </a:lnTo>
                <a:lnTo>
                  <a:pt x="5080492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3314">
            <a:off x="244188" y="5147795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8504" y="1272434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8734937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3314">
            <a:off x="17180546" y="3948089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3"/>
                </a:lnTo>
                <a:lnTo>
                  <a:pt x="0" y="1105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16306">
            <a:off x="1017289" y="1511408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2" y="0"/>
                </a:lnTo>
                <a:lnTo>
                  <a:pt x="2524172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31289" y="6677537"/>
            <a:ext cx="2648435" cy="4114800"/>
          </a:xfrm>
          <a:custGeom>
            <a:avLst/>
            <a:gdLst/>
            <a:ahLst/>
            <a:cxnLst/>
            <a:rect l="l" t="t" r="r" b="b"/>
            <a:pathLst>
              <a:path w="2648435" h="4114800">
                <a:moveTo>
                  <a:pt x="0" y="0"/>
                </a:moveTo>
                <a:lnTo>
                  <a:pt x="2648435" y="0"/>
                </a:lnTo>
                <a:lnTo>
                  <a:pt x="264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939769" y="908680"/>
            <a:ext cx="1269335" cy="1250872"/>
          </a:xfrm>
          <a:custGeom>
            <a:avLst/>
            <a:gdLst/>
            <a:ahLst/>
            <a:cxnLst/>
            <a:rect l="l" t="t" r="r" b="b"/>
            <a:pathLst>
              <a:path w="1269335" h="1250872">
                <a:moveTo>
                  <a:pt x="0" y="0"/>
                </a:moveTo>
                <a:lnTo>
                  <a:pt x="1269335" y="0"/>
                </a:lnTo>
                <a:lnTo>
                  <a:pt x="1269335" y="1250872"/>
                </a:lnTo>
                <a:lnTo>
                  <a:pt x="0" y="125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10967" y="3413229"/>
            <a:ext cx="9777632" cy="290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Tidak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membentuk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ion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dalam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Tidak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mengalirkan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arus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elektrik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Contoh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3041" y="208571"/>
            <a:ext cx="1026651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PENGELASAN ELEKTROLIT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24477-9D7B-4ACE-BC66-946413D21AAD}"/>
              </a:ext>
            </a:extLst>
          </p:cNvPr>
          <p:cNvSpPr txBox="1"/>
          <p:nvPr/>
        </p:nvSpPr>
        <p:spPr>
          <a:xfrm>
            <a:off x="1584984" y="2009696"/>
            <a:ext cx="10266511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6000" b="1" dirty="0">
                <a:solidFill>
                  <a:schemeClr val="bg1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Non-</a:t>
            </a:r>
            <a:r>
              <a:rPr lang="en-US" sz="6000" b="1" dirty="0" err="1">
                <a:solidFill>
                  <a:schemeClr val="bg1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Elektrolit</a:t>
            </a:r>
            <a:endParaRPr lang="en-US" sz="6000" b="1" dirty="0">
              <a:solidFill>
                <a:schemeClr val="bg1"/>
              </a:solidFill>
              <a:latin typeface="ดองเต่า Bold"/>
              <a:ea typeface="ดองเต่า Bold"/>
              <a:cs typeface="ดองเต่า Bold"/>
              <a:sym typeface="ดองเต่า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5D059E2-4168-4293-80B8-596EA7060BDF}"/>
              </a:ext>
            </a:extLst>
          </p:cNvPr>
          <p:cNvSpPr txBox="1"/>
          <p:nvPr/>
        </p:nvSpPr>
        <p:spPr>
          <a:xfrm>
            <a:off x="3140400" y="6319153"/>
            <a:ext cx="9777632" cy="194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Sebatian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kovalen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: Gula,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etanol</a:t>
            </a:r>
            <a:endParaRPr lang="en-US" sz="44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  <a:r>
              <a:rPr lang="en-US" sz="36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6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H</a:t>
            </a:r>
            <a:r>
              <a:rPr lang="en-US" sz="36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12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  <a:r>
              <a:rPr lang="en-US" sz="36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6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→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sebagai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molekul</a:t>
            </a:r>
            <a:r>
              <a:rPr lang="en-US" sz="44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sahaja</a:t>
            </a:r>
            <a:endParaRPr lang="en-US" sz="44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</p:spTree>
    <p:extLst>
      <p:ext uri="{BB962C8B-B14F-4D97-AF65-F5344CB8AC3E}">
        <p14:creationId xmlns:p14="http://schemas.microsoft.com/office/powerpoint/2010/main" val="3527939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53283" y="1904849"/>
            <a:ext cx="12556960" cy="11563351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12340" y="326130"/>
            <a:ext cx="10319343" cy="126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 UJIKAJI PENGESAHAN ELEKTROLIT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95040" y="2466087"/>
            <a:ext cx="9777632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Alat: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Mentol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elektrod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karbon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uji</a:t>
            </a:r>
          </a:p>
          <a:p>
            <a:pPr algn="just"/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Langkah:   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Sambungkan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litar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dengan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mentol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   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Masukkan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elektrod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dalam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Amati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cahaya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mentol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-656198" y="1028700"/>
            <a:ext cx="5936885" cy="9258300"/>
          </a:xfrm>
          <a:custGeom>
            <a:avLst/>
            <a:gdLst/>
            <a:ahLst/>
            <a:cxnLst/>
            <a:rect l="l" t="t" r="r" b="b"/>
            <a:pathLst>
              <a:path w="5936885" h="9258300">
                <a:moveTo>
                  <a:pt x="0" y="0"/>
                </a:moveTo>
                <a:lnTo>
                  <a:pt x="5936885" y="0"/>
                </a:lnTo>
                <a:lnTo>
                  <a:pt x="593688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13314">
            <a:off x="-247778" y="8182145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3966" y="1589938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76373">
            <a:off x="17756667" y="5783382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3314">
            <a:off x="17373472" y="2703509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901026">
            <a:off x="15288403" y="1273582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1" y="0"/>
                </a:lnTo>
                <a:lnTo>
                  <a:pt x="2524171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16698">
            <a:off x="3162410" y="306826"/>
            <a:ext cx="1415594" cy="2065190"/>
          </a:xfrm>
          <a:custGeom>
            <a:avLst/>
            <a:gdLst/>
            <a:ahLst/>
            <a:cxnLst/>
            <a:rect l="l" t="t" r="r" b="b"/>
            <a:pathLst>
              <a:path w="1415594" h="2065190">
                <a:moveTo>
                  <a:pt x="0" y="0"/>
                </a:moveTo>
                <a:lnTo>
                  <a:pt x="1415594" y="0"/>
                </a:lnTo>
                <a:lnTo>
                  <a:pt x="1415594" y="2065190"/>
                </a:lnTo>
                <a:lnTo>
                  <a:pt x="0" y="20651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54532">
            <a:off x="16051495" y="7909798"/>
            <a:ext cx="2881071" cy="3156552"/>
          </a:xfrm>
          <a:custGeom>
            <a:avLst/>
            <a:gdLst/>
            <a:ahLst/>
            <a:cxnLst/>
            <a:rect l="l" t="t" r="r" b="b"/>
            <a:pathLst>
              <a:path w="2881071" h="3156552">
                <a:moveTo>
                  <a:pt x="0" y="0"/>
                </a:moveTo>
                <a:lnTo>
                  <a:pt x="2881071" y="0"/>
                </a:lnTo>
                <a:lnTo>
                  <a:pt x="2881071" y="3156552"/>
                </a:lnTo>
                <a:lnTo>
                  <a:pt x="0" y="31565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0530FAF-D29A-4488-8EA3-BCC2C0F3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12668"/>
              </p:ext>
            </p:extLst>
          </p:nvPr>
        </p:nvGraphicFramePr>
        <p:xfrm>
          <a:off x="5992566" y="6527700"/>
          <a:ext cx="10605798" cy="2804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02899">
                  <a:extLst>
                    <a:ext uri="{9D8B030D-6E8A-4147-A177-3AD203B41FA5}">
                      <a16:colId xmlns:a16="http://schemas.microsoft.com/office/drawing/2014/main" val="2894684967"/>
                    </a:ext>
                  </a:extLst>
                </a:gridCol>
                <a:gridCol w="5302899">
                  <a:extLst>
                    <a:ext uri="{9D8B030D-6E8A-4147-A177-3AD203B41FA5}">
                      <a16:colId xmlns:a16="http://schemas.microsoft.com/office/drawing/2014/main" val="3766859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4000" b="1" dirty="0" err="1"/>
                        <a:t>Pemerhatian</a:t>
                      </a:r>
                      <a:endParaRPr lang="en-ID" sz="40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 b="1" dirty="0"/>
                        <a:t>Kesimpulan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52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4000"/>
                        <a:t>Mentol menyala terang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4000"/>
                        <a:t>Elektrolit kuat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611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4000"/>
                        <a:t>Mentol menyala malap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4000"/>
                        <a:t>Elektrolit lemah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83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4000"/>
                        <a:t>Mentol tidak menyala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4000" dirty="0"/>
                        <a:t>Non-</a:t>
                      </a:r>
                      <a:r>
                        <a:rPr lang="en-ID" sz="4000" dirty="0" err="1"/>
                        <a:t>elektrolit</a:t>
                      </a:r>
                      <a:endParaRPr lang="en-ID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563939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2340" y="1028700"/>
            <a:ext cx="12556960" cy="12647952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929903" y="2202963"/>
            <a:ext cx="10365480" cy="76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4890" lvl="1" indent="-571500" algn="just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Tahap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Pengionan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(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α)</a:t>
            </a: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453390" lvl="1" algn="ctr">
              <a:lnSpc>
                <a:spcPts val="5040"/>
              </a:lnSpc>
            </a:pP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α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=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bilangan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molekul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yang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terion</a:t>
            </a: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453390" lvl="1" algn="ctr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    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jumlah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molekul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asal</a:t>
            </a: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453390" lvl="1" algn="ctr">
              <a:lnSpc>
                <a:spcPts val="5040"/>
              </a:lnSpc>
            </a:pP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1024890" lvl="1" indent="-571500" algn="just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Konduktiviti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Mol    </a:t>
            </a:r>
          </a:p>
          <a:p>
            <a:pPr marL="1024890" lvl="1" indent="-571500" algn="just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Formula:    </a:t>
            </a:r>
          </a:p>
          <a:p>
            <a:pPr marL="453390" lvl="1" algn="ctr">
              <a:lnSpc>
                <a:spcPts val="5040"/>
              </a:lnSpc>
            </a:pP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Λ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 = k</a:t>
            </a:r>
          </a:p>
          <a:p>
            <a:pPr marL="453390" lvl="1" algn="ctr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        c    </a:t>
            </a:r>
          </a:p>
          <a:p>
            <a:pPr marL="453390" lvl="1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Di mana:</a:t>
            </a:r>
          </a:p>
          <a:p>
            <a:pPr marL="453390" lvl="1">
              <a:lnSpc>
                <a:spcPts val="5040"/>
              </a:lnSpc>
            </a:pP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Λ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m​ =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konduktiviti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molar        </a:t>
            </a:r>
          </a:p>
          <a:p>
            <a:pPr marL="453390" lvl="1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</a:t>
            </a:r>
            <a:r>
              <a:rPr lang="el-GR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=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konduktiviti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spesifik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       </a:t>
            </a:r>
          </a:p>
          <a:p>
            <a:pPr marL="453390" lvl="1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c =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kepekatan</a:t>
            </a: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larutan</a:t>
            </a:r>
            <a:endParaRPr lang="en-US" sz="4200" dirty="0">
              <a:solidFill>
                <a:srgbClr val="425683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3145593" y="1028700"/>
            <a:ext cx="9507882" cy="9258300"/>
          </a:xfrm>
          <a:custGeom>
            <a:avLst/>
            <a:gdLst/>
            <a:ahLst/>
            <a:cxnLst/>
            <a:rect l="l" t="t" r="r" b="b"/>
            <a:pathLst>
              <a:path w="9507882" h="9258300">
                <a:moveTo>
                  <a:pt x="0" y="0"/>
                </a:moveTo>
                <a:lnTo>
                  <a:pt x="9507882" y="0"/>
                </a:lnTo>
                <a:lnTo>
                  <a:pt x="9507882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444444" y="7999224"/>
            <a:ext cx="877522" cy="1139639"/>
          </a:xfrm>
          <a:custGeom>
            <a:avLst/>
            <a:gdLst/>
            <a:ahLst/>
            <a:cxnLst/>
            <a:rect l="l" t="t" r="r" b="b"/>
            <a:pathLst>
              <a:path w="877522" h="1139639">
                <a:moveTo>
                  <a:pt x="0" y="0"/>
                </a:moveTo>
                <a:lnTo>
                  <a:pt x="877522" y="0"/>
                </a:lnTo>
                <a:lnTo>
                  <a:pt x="877522" y="1139639"/>
                </a:lnTo>
                <a:lnTo>
                  <a:pt x="0" y="1139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71007" y="8996618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4"/>
                </a:lnTo>
                <a:lnTo>
                  <a:pt x="0" y="523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444444" y="3363395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13314">
            <a:off x="3256479" y="742272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3"/>
                </a:lnTo>
                <a:lnTo>
                  <a:pt x="0" y="1105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901026">
            <a:off x="15380975" y="1310947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1" y="0"/>
                </a:lnTo>
                <a:lnTo>
                  <a:pt x="2524171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14727">
            <a:off x="5227701" y="501995"/>
            <a:ext cx="1470106" cy="2057400"/>
          </a:xfrm>
          <a:custGeom>
            <a:avLst/>
            <a:gdLst/>
            <a:ahLst/>
            <a:cxnLst/>
            <a:rect l="l" t="t" r="r" b="b"/>
            <a:pathLst>
              <a:path w="1470106" h="2057400">
                <a:moveTo>
                  <a:pt x="0" y="0"/>
                </a:moveTo>
                <a:lnTo>
                  <a:pt x="1470106" y="0"/>
                </a:lnTo>
                <a:lnTo>
                  <a:pt x="147010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421451" y="807776"/>
            <a:ext cx="6702897" cy="126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66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KONSEP LANJUTAN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91551-AEFE-4651-BC65-7D16CE895722}"/>
              </a:ext>
            </a:extLst>
          </p:cNvPr>
          <p:cNvCxnSpPr/>
          <p:nvPr/>
        </p:nvCxnSpPr>
        <p:spPr>
          <a:xfrm>
            <a:off x="8713980" y="3497812"/>
            <a:ext cx="6019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5A77D3-EFAC-4D01-A58E-68A7E7E30FAD}"/>
              </a:ext>
            </a:extLst>
          </p:cNvPr>
          <p:cNvCxnSpPr/>
          <p:nvPr/>
        </p:nvCxnSpPr>
        <p:spPr>
          <a:xfrm>
            <a:off x="11723880" y="6743700"/>
            <a:ext cx="664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7238C-A697-4741-ADA4-EB83491FB67A}"/>
              </a:ext>
            </a:extLst>
          </p:cNvPr>
          <p:cNvSpPr/>
          <p:nvPr/>
        </p:nvSpPr>
        <p:spPr>
          <a:xfrm>
            <a:off x="14314926" y="2894424"/>
            <a:ext cx="2399311" cy="10667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453390" lvl="1" algn="ctr">
              <a:lnSpc>
                <a:spcPts val="5040"/>
              </a:lnSpc>
            </a:pPr>
            <a:r>
              <a:rPr lang="en-US" sz="4200" dirty="0">
                <a:solidFill>
                  <a:srgbClr val="425683"/>
                </a:solidFill>
                <a:latin typeface="Handyman"/>
                <a:ea typeface="Handyman"/>
                <a:cs typeface="Handyman"/>
                <a:sym typeface="Handyman"/>
              </a:rPr>
              <a:t>× 100%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400" y="1521070"/>
            <a:ext cx="15582900" cy="12647952"/>
          </a:xfrm>
          <a:custGeom>
            <a:avLst/>
            <a:gdLst/>
            <a:ahLst/>
            <a:cxnLst/>
            <a:rect l="l" t="t" r="r" b="b"/>
            <a:pathLst>
              <a:path w="12556960" h="12647952">
                <a:moveTo>
                  <a:pt x="0" y="0"/>
                </a:moveTo>
                <a:lnTo>
                  <a:pt x="12556960" y="0"/>
                </a:lnTo>
                <a:lnTo>
                  <a:pt x="12556960" y="12647952"/>
                </a:lnTo>
                <a:lnTo>
                  <a:pt x="0" y="12647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3314">
            <a:off x="-247778" y="8182145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3966" y="1589938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756667" y="6400800"/>
            <a:ext cx="1062666" cy="523363"/>
          </a:xfrm>
          <a:custGeom>
            <a:avLst/>
            <a:gdLst/>
            <a:ahLst/>
            <a:cxnLst/>
            <a:rect l="l" t="t" r="r" b="b"/>
            <a:pathLst>
              <a:path w="1062666" h="523363">
                <a:moveTo>
                  <a:pt x="0" y="0"/>
                </a:moveTo>
                <a:lnTo>
                  <a:pt x="1062666" y="0"/>
                </a:lnTo>
                <a:lnTo>
                  <a:pt x="1062666" y="523363"/>
                </a:lnTo>
                <a:lnTo>
                  <a:pt x="0" y="523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3314">
            <a:off x="17532079" y="2731862"/>
            <a:ext cx="851299" cy="1105584"/>
          </a:xfrm>
          <a:custGeom>
            <a:avLst/>
            <a:gdLst/>
            <a:ahLst/>
            <a:cxnLst/>
            <a:rect l="l" t="t" r="r" b="b"/>
            <a:pathLst>
              <a:path w="851299" h="1105584">
                <a:moveTo>
                  <a:pt x="0" y="0"/>
                </a:moveTo>
                <a:lnTo>
                  <a:pt x="851299" y="0"/>
                </a:lnTo>
                <a:lnTo>
                  <a:pt x="851299" y="1105584"/>
                </a:lnTo>
                <a:lnTo>
                  <a:pt x="0" y="1105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901026">
            <a:off x="15465881" y="1273582"/>
            <a:ext cx="2524172" cy="632712"/>
          </a:xfrm>
          <a:custGeom>
            <a:avLst/>
            <a:gdLst/>
            <a:ahLst/>
            <a:cxnLst/>
            <a:rect l="l" t="t" r="r" b="b"/>
            <a:pathLst>
              <a:path w="2524172" h="632712">
                <a:moveTo>
                  <a:pt x="0" y="0"/>
                </a:moveTo>
                <a:lnTo>
                  <a:pt x="2524172" y="0"/>
                </a:lnTo>
                <a:lnTo>
                  <a:pt x="2524172" y="632712"/>
                </a:lnTo>
                <a:lnTo>
                  <a:pt x="0" y="632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237992">
            <a:off x="1995588" y="1084601"/>
            <a:ext cx="1350403" cy="2057400"/>
          </a:xfrm>
          <a:custGeom>
            <a:avLst/>
            <a:gdLst/>
            <a:ahLst/>
            <a:cxnLst/>
            <a:rect l="l" t="t" r="r" b="b"/>
            <a:pathLst>
              <a:path w="1350403" h="2057400">
                <a:moveTo>
                  <a:pt x="0" y="0"/>
                </a:moveTo>
                <a:lnTo>
                  <a:pt x="1350402" y="0"/>
                </a:lnTo>
                <a:lnTo>
                  <a:pt x="13504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1265">
            <a:off x="-79099" y="7998160"/>
            <a:ext cx="2639794" cy="1902611"/>
          </a:xfrm>
          <a:custGeom>
            <a:avLst/>
            <a:gdLst/>
            <a:ahLst/>
            <a:cxnLst/>
            <a:rect l="l" t="t" r="r" b="b"/>
            <a:pathLst>
              <a:path w="4840294" h="2956980">
                <a:moveTo>
                  <a:pt x="0" y="0"/>
                </a:moveTo>
                <a:lnTo>
                  <a:pt x="4840294" y="0"/>
                </a:lnTo>
                <a:lnTo>
                  <a:pt x="4840294" y="2956980"/>
                </a:lnTo>
                <a:lnTo>
                  <a:pt x="0" y="2956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275699" y="1960707"/>
            <a:ext cx="1297773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500" b="1" dirty="0">
                <a:solidFill>
                  <a:srgbClr val="FFFFFF"/>
                </a:solidFill>
                <a:latin typeface="ดองเต่า Bold"/>
                <a:ea typeface="ดองเต่า Bold"/>
                <a:cs typeface="ดองเต่า Bold"/>
                <a:sym typeface="ดองเต่า Bold"/>
              </a:rPr>
              <a:t>APLIKASI DALAM KEHIDUPAN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E37E35-6D48-4964-B03D-C1C1FEF6F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37172"/>
              </p:ext>
            </p:extLst>
          </p:nvPr>
        </p:nvGraphicFramePr>
        <p:xfrm>
          <a:off x="2726044" y="3554506"/>
          <a:ext cx="13483612" cy="5394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244651">
                  <a:extLst>
                    <a:ext uri="{9D8B030D-6E8A-4147-A177-3AD203B41FA5}">
                      <a16:colId xmlns:a16="http://schemas.microsoft.com/office/drawing/2014/main" val="1139128697"/>
                    </a:ext>
                  </a:extLst>
                </a:gridCol>
                <a:gridCol w="9238961">
                  <a:extLst>
                    <a:ext uri="{9D8B030D-6E8A-4147-A177-3AD203B41FA5}">
                      <a16:colId xmlns:a16="http://schemas.microsoft.com/office/drawing/2014/main" val="35613001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Bidang</a:t>
                      </a:r>
                      <a:endParaRPr lang="en-ID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Peranan</a:t>
                      </a:r>
                      <a:r>
                        <a:rPr lang="en-ID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Elektrolit</a:t>
                      </a:r>
                      <a:endParaRPr lang="en-ID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15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</a:t>
                      </a:r>
                      <a:endParaRPr lang="en-ID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Elektrolit</a:t>
                      </a:r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seperti</a:t>
                      </a:r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Na⁺, K⁺ </a:t>
                      </a:r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penting</a:t>
                      </a:r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impuls</a:t>
                      </a:r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saraf</a:t>
                      </a:r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keseimbangan</a:t>
                      </a:r>
                      <a:r>
                        <a:rPr lang="en-ID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osmosis.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211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Perubatan</a:t>
                      </a:r>
                      <a:endParaRPr lang="en-ID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Penyelesaian rehidrasi oral (ORS) mengandungi elektrolit untuk mencegah dehidrasi.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99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</a:t>
                      </a:r>
                      <a:endParaRPr lang="en-ID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Proses elektrolisis untuk penghasilan logam dan pengeladangan.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130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Bateri</a:t>
                      </a:r>
                      <a:endParaRPr lang="en-ID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Elektrolit diperlukan untuk mengalirkan cas antara terminal positif dan negatif.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458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648</Words>
  <Application>Microsoft Office PowerPoint</Application>
  <PresentationFormat>Custom</PresentationFormat>
  <Paragraphs>105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ดองเต่า Bold</vt:lpstr>
      <vt:lpstr>Handyman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6</cp:revision>
  <dcterms:created xsi:type="dcterms:W3CDTF">2006-08-16T00:00:00Z</dcterms:created>
  <dcterms:modified xsi:type="dcterms:W3CDTF">2025-08-04T08:27:25Z</dcterms:modified>
  <dc:identifier>DAGu_JFn3NY</dc:identifier>
</cp:coreProperties>
</file>