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80" r:id="rId6"/>
    <p:sldId id="281" r:id="rId7"/>
    <p:sldId id="267" r:id="rId8"/>
    <p:sldId id="269" r:id="rId9"/>
    <p:sldId id="271" r:id="rId10"/>
    <p:sldId id="282" r:id="rId11"/>
    <p:sldId id="265" r:id="rId12"/>
    <p:sldId id="27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rykate" panose="020B0604020202020204" charset="0"/>
      <p:regular r:id="rId18"/>
    </p:embeddedFont>
    <p:embeddedFont>
      <p:font typeface="TT Interphases" panose="020B0604020202020204" charset="0"/>
      <p:regular r:id="rId19"/>
    </p:embeddedFont>
    <p:embeddedFont>
      <p:font typeface="TT Interphase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35.svg"/><Relationship Id="rId10" Type="http://schemas.openxmlformats.org/officeDocument/2006/relationships/image" Target="../media/image24.png"/><Relationship Id="rId4" Type="http://schemas.openxmlformats.org/officeDocument/2006/relationships/image" Target="../media/image34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svg"/><Relationship Id="rId1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12" Type="http://schemas.openxmlformats.org/officeDocument/2006/relationships/image" Target="../media/image32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1.svg"/><Relationship Id="rId5" Type="http://schemas.openxmlformats.org/officeDocument/2006/relationships/image" Target="../media/image43.svg"/><Relationship Id="rId15" Type="http://schemas.openxmlformats.org/officeDocument/2006/relationships/image" Target="../media/image47.svg"/><Relationship Id="rId10" Type="http://schemas.openxmlformats.org/officeDocument/2006/relationships/image" Target="../media/image20.png"/><Relationship Id="rId19" Type="http://schemas.openxmlformats.org/officeDocument/2006/relationships/image" Target="../media/image8.svg"/><Relationship Id="rId4" Type="http://schemas.openxmlformats.org/officeDocument/2006/relationships/image" Target="../media/image42.png"/><Relationship Id="rId9" Type="http://schemas.openxmlformats.org/officeDocument/2006/relationships/image" Target="../media/image3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31.sv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35.svg"/><Relationship Id="rId10" Type="http://schemas.openxmlformats.org/officeDocument/2006/relationships/image" Target="../media/image24.png"/><Relationship Id="rId4" Type="http://schemas.openxmlformats.org/officeDocument/2006/relationships/image" Target="../media/image34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0516" y="-242961"/>
            <a:ext cx="9187809" cy="10785897"/>
          </a:xfrm>
          <a:custGeom>
            <a:avLst/>
            <a:gdLst/>
            <a:ahLst/>
            <a:cxnLst/>
            <a:rect l="l" t="t" r="r" b="b"/>
            <a:pathLst>
              <a:path w="9187809" h="10785897">
                <a:moveTo>
                  <a:pt x="0" y="0"/>
                </a:moveTo>
                <a:lnTo>
                  <a:pt x="9187809" y="0"/>
                </a:lnTo>
                <a:lnTo>
                  <a:pt x="9187809" y="10785897"/>
                </a:lnTo>
                <a:lnTo>
                  <a:pt x="0" y="10785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476" t="-26193" b="-31709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879113" flipH="1">
            <a:off x="15487545" y="-1150739"/>
            <a:ext cx="5221341" cy="4114800"/>
          </a:xfrm>
          <a:custGeom>
            <a:avLst/>
            <a:gdLst/>
            <a:ahLst/>
            <a:cxnLst/>
            <a:rect l="l" t="t" r="r" b="b"/>
            <a:pathLst>
              <a:path w="5221341" h="4114800">
                <a:moveTo>
                  <a:pt x="5221341" y="0"/>
                </a:moveTo>
                <a:lnTo>
                  <a:pt x="0" y="0"/>
                </a:lnTo>
                <a:lnTo>
                  <a:pt x="0" y="4114800"/>
                </a:lnTo>
                <a:lnTo>
                  <a:pt x="5221341" y="4114800"/>
                </a:lnTo>
                <a:lnTo>
                  <a:pt x="52213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3646834">
            <a:off x="15844854" y="7902899"/>
            <a:ext cx="3918328" cy="4114800"/>
          </a:xfrm>
          <a:custGeom>
            <a:avLst/>
            <a:gdLst/>
            <a:ahLst/>
            <a:cxnLst/>
            <a:rect l="l" t="t" r="r" b="b"/>
            <a:pathLst>
              <a:path w="3918328" h="4114800">
                <a:moveTo>
                  <a:pt x="0" y="0"/>
                </a:moveTo>
                <a:lnTo>
                  <a:pt x="3918328" y="0"/>
                </a:lnTo>
                <a:lnTo>
                  <a:pt x="391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5392027" y="2499354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2" y="0"/>
                </a:lnTo>
                <a:lnTo>
                  <a:pt x="1459792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87867" y="7427188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2" y="0"/>
                </a:lnTo>
                <a:lnTo>
                  <a:pt x="1459792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873201" y="3316119"/>
            <a:ext cx="7627875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729"/>
              </a:lnSpc>
              <a:spcBef>
                <a:spcPct val="0"/>
              </a:spcBef>
            </a:pPr>
            <a:r>
              <a:rPr lang="en-US" sz="12274" u="none" strike="noStrike" spc="-355" dirty="0">
                <a:solidFill>
                  <a:srgbClr val="FFD2A0"/>
                </a:solidFill>
                <a:latin typeface="Marykate"/>
                <a:ea typeface="Marykate"/>
                <a:cs typeface="Marykate"/>
                <a:sym typeface="Marykate"/>
              </a:rPr>
              <a:t>HUKUM DASAR KIMIA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267245-8471-4BF3-B63B-41FE2F014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1376"/>
            <a:ext cx="6356691" cy="3559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92927" y="635164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4280049" y="0"/>
                </a:moveTo>
                <a:lnTo>
                  <a:pt x="0" y="0"/>
                </a:lnTo>
                <a:lnTo>
                  <a:pt x="0" y="5813310"/>
                </a:lnTo>
                <a:lnTo>
                  <a:pt x="4280049" y="5813310"/>
                </a:lnTo>
                <a:lnTo>
                  <a:pt x="42800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15119275" y="-166620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4280050" y="0"/>
                </a:moveTo>
                <a:lnTo>
                  <a:pt x="0" y="0"/>
                </a:lnTo>
                <a:lnTo>
                  <a:pt x="0" y="5813309"/>
                </a:lnTo>
                <a:lnTo>
                  <a:pt x="4280050" y="5813309"/>
                </a:lnTo>
                <a:lnTo>
                  <a:pt x="42800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7698411">
            <a:off x="1257912" y="-223852"/>
            <a:ext cx="2828433" cy="1414216"/>
          </a:xfrm>
          <a:custGeom>
            <a:avLst/>
            <a:gdLst/>
            <a:ahLst/>
            <a:cxnLst/>
            <a:rect l="l" t="t" r="r" b="b"/>
            <a:pathLst>
              <a:path w="2828433" h="1414216">
                <a:moveTo>
                  <a:pt x="0" y="0"/>
                </a:moveTo>
                <a:lnTo>
                  <a:pt x="2828433" y="0"/>
                </a:lnTo>
                <a:lnTo>
                  <a:pt x="2828433" y="1414216"/>
                </a:lnTo>
                <a:lnTo>
                  <a:pt x="0" y="1414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8023920">
            <a:off x="901194" y="-1201715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9"/>
                </a:lnTo>
                <a:lnTo>
                  <a:pt x="0" y="2618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903153">
            <a:off x="16961614" y="8716360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8"/>
                </a:lnTo>
                <a:lnTo>
                  <a:pt x="0" y="261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8209" y="1028700"/>
            <a:ext cx="13888057" cy="7586815"/>
          </a:xfrm>
          <a:custGeom>
            <a:avLst/>
            <a:gdLst/>
            <a:ahLst/>
            <a:cxnLst/>
            <a:rect l="l" t="t" r="r" b="b"/>
            <a:pathLst>
              <a:path w="13888057" h="6944029">
                <a:moveTo>
                  <a:pt x="0" y="0"/>
                </a:moveTo>
                <a:lnTo>
                  <a:pt x="13888057" y="0"/>
                </a:lnTo>
                <a:lnTo>
                  <a:pt x="13888057" y="6944028"/>
                </a:lnTo>
                <a:lnTo>
                  <a:pt x="0" y="6944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823903" y="2220760"/>
            <a:ext cx="848226" cy="5845480"/>
          </a:xfrm>
          <a:custGeom>
            <a:avLst/>
            <a:gdLst/>
            <a:ahLst/>
            <a:cxnLst/>
            <a:rect l="l" t="t" r="r" b="b"/>
            <a:pathLst>
              <a:path w="848226" h="5845480">
                <a:moveTo>
                  <a:pt x="0" y="0"/>
                </a:moveTo>
                <a:lnTo>
                  <a:pt x="848226" y="0"/>
                </a:lnTo>
                <a:lnTo>
                  <a:pt x="848226" y="5845480"/>
                </a:lnTo>
                <a:lnTo>
                  <a:pt x="0" y="5845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15665"/>
            </a:stretch>
          </a:blipFill>
        </p:spPr>
      </p:sp>
      <p:sp>
        <p:nvSpPr>
          <p:cNvPr id="13" name="Freeform 13"/>
          <p:cNvSpPr/>
          <p:nvPr/>
        </p:nvSpPr>
        <p:spPr>
          <a:xfrm rot="899738">
            <a:off x="14918973" y="8871930"/>
            <a:ext cx="1827765" cy="1750085"/>
          </a:xfrm>
          <a:custGeom>
            <a:avLst/>
            <a:gdLst/>
            <a:ahLst/>
            <a:cxnLst/>
            <a:rect l="l" t="t" r="r" b="b"/>
            <a:pathLst>
              <a:path w="1827765" h="1750085">
                <a:moveTo>
                  <a:pt x="0" y="0"/>
                </a:moveTo>
                <a:lnTo>
                  <a:pt x="1827765" y="0"/>
                </a:lnTo>
                <a:lnTo>
                  <a:pt x="1827765" y="1750085"/>
                </a:lnTo>
                <a:lnTo>
                  <a:pt x="0" y="1750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83465" y="2471236"/>
            <a:ext cx="12163015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dirty="0"/>
              <a:t>3 L gas </a:t>
            </a:r>
            <a:r>
              <a:rPr lang="en-ID" sz="3200" dirty="0" err="1"/>
              <a:t>hidrogen</a:t>
            </a:r>
            <a:r>
              <a:rPr lang="en-ID" sz="3200" dirty="0"/>
              <a:t> </a:t>
            </a:r>
            <a:r>
              <a:rPr lang="en-ID" sz="3200" dirty="0" err="1"/>
              <a:t>bertindak</a:t>
            </a:r>
            <a:r>
              <a:rPr lang="en-ID" sz="3200" dirty="0"/>
              <a:t> </a:t>
            </a:r>
            <a:r>
              <a:rPr lang="en-ID" sz="3200" dirty="0" err="1"/>
              <a:t>balas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1 L gas nitrogen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menghasilkan</a:t>
            </a:r>
            <a:r>
              <a:rPr lang="en-ID" sz="3200" dirty="0"/>
              <a:t> ammonia. </a:t>
            </a:r>
            <a:r>
              <a:rPr lang="en-ID" sz="3200" dirty="0" err="1"/>
              <a:t>Kirakan</a:t>
            </a:r>
            <a:r>
              <a:rPr lang="en-ID" sz="3200" dirty="0"/>
              <a:t>:</a:t>
            </a:r>
          </a:p>
          <a:p>
            <a:r>
              <a:rPr lang="en-ID" sz="3200" dirty="0"/>
              <a:t>Volume ammonia </a:t>
            </a:r>
            <a:r>
              <a:rPr lang="en-ID" sz="3200" dirty="0" err="1"/>
              <a:t>terbentuk</a:t>
            </a:r>
            <a:endParaRPr lang="en-ID" sz="3200" dirty="0"/>
          </a:p>
          <a:p>
            <a:r>
              <a:rPr lang="en-ID" sz="3200" dirty="0" err="1"/>
              <a:t>Bilangan</a:t>
            </a:r>
            <a:r>
              <a:rPr lang="en-ID" sz="3200" dirty="0"/>
              <a:t> mol ammonia 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keadaan</a:t>
            </a:r>
            <a:r>
              <a:rPr lang="en-ID" sz="3200" dirty="0"/>
              <a:t> STP</a:t>
            </a:r>
          </a:p>
          <a:p>
            <a:endParaRPr lang="en-ID" sz="3200" dirty="0"/>
          </a:p>
          <a:p>
            <a:r>
              <a:rPr lang="en-ID" sz="3200" dirty="0"/>
              <a:t>Langkah </a:t>
            </a:r>
            <a:r>
              <a:rPr lang="en-ID" sz="3200" dirty="0" err="1"/>
              <a:t>Penyelesaian</a:t>
            </a:r>
            <a:r>
              <a:rPr lang="en-ID" sz="3200" dirty="0"/>
              <a:t>:</a:t>
            </a:r>
          </a:p>
          <a:p>
            <a:r>
              <a:rPr lang="en-ID" sz="3200" dirty="0" err="1"/>
              <a:t>Reaksi</a:t>
            </a:r>
            <a:r>
              <a:rPr lang="en-ID" sz="3200" dirty="0"/>
              <a:t>: N</a:t>
            </a:r>
            <a:r>
              <a:rPr lang="en-ID" sz="2400" dirty="0"/>
              <a:t>2(g) </a:t>
            </a:r>
            <a:r>
              <a:rPr lang="en-ID" sz="3200" dirty="0"/>
              <a:t>+ 3H</a:t>
            </a:r>
            <a:r>
              <a:rPr lang="en-ID" sz="2400" dirty="0"/>
              <a:t>2(g) </a:t>
            </a:r>
            <a:r>
              <a:rPr lang="en-ID" sz="3200" dirty="0"/>
              <a:t>→ 2NH</a:t>
            </a:r>
            <a:r>
              <a:rPr lang="en-ID" sz="2400" dirty="0"/>
              <a:t>3(g) </a:t>
            </a:r>
            <a:r>
              <a:rPr lang="en-ID" sz="3200" dirty="0" err="1"/>
              <a:t>Nisbah</a:t>
            </a:r>
            <a:r>
              <a:rPr lang="en-ID" sz="3200" dirty="0"/>
              <a:t> volume: 1 : 3 : 2</a:t>
            </a:r>
          </a:p>
          <a:p>
            <a:r>
              <a:rPr lang="en-ID" sz="3200" dirty="0"/>
              <a:t>⇒Jika H</a:t>
            </a:r>
            <a:r>
              <a:rPr lang="en-ID" sz="2400" dirty="0"/>
              <a:t>2</a:t>
            </a:r>
            <a:r>
              <a:rPr lang="en-ID" sz="3200" dirty="0"/>
              <a:t> = 3L → NH</a:t>
            </a:r>
            <a:r>
              <a:rPr lang="en-ID" sz="2400" dirty="0"/>
              <a:t>3</a:t>
            </a:r>
            <a:r>
              <a:rPr lang="en-ID" sz="3200" dirty="0"/>
              <a:t> = 2L ⇒ Mol NH</a:t>
            </a:r>
            <a:r>
              <a:rPr lang="en-ID" sz="2400" dirty="0"/>
              <a:t>3</a:t>
            </a:r>
            <a:r>
              <a:rPr lang="en-ID" sz="3200" dirty="0"/>
              <a:t> =        2 L         = 0.0893 mol</a:t>
            </a:r>
          </a:p>
          <a:p>
            <a:r>
              <a:rPr lang="en-ID" sz="3200" dirty="0"/>
              <a:t>						             22.4 L/mol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672128" y="1240450"/>
            <a:ext cx="3717690" cy="99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99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Marykate"/>
                <a:ea typeface="Marykate"/>
                <a:cs typeface="Marykate"/>
                <a:sym typeface="Marykate"/>
              </a:rPr>
              <a:t>Contoh</a:t>
            </a:r>
            <a:r>
              <a:rPr kumimoji="0" lang="en-US" sz="6599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Marykate"/>
                <a:ea typeface="Marykate"/>
                <a:cs typeface="Marykate"/>
                <a:sym typeface="Marykate"/>
              </a:rPr>
              <a:t>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316431-0F84-49FB-B4D4-8149F4B40026}"/>
              </a:ext>
            </a:extLst>
          </p:cNvPr>
          <p:cNvCxnSpPr/>
          <p:nvPr/>
        </p:nvCxnSpPr>
        <p:spPr>
          <a:xfrm>
            <a:off x="9753600" y="6351645"/>
            <a:ext cx="198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51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38599" y="5422629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50" y="0"/>
                </a:lnTo>
                <a:lnTo>
                  <a:pt x="4280050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965361" y="-1544998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50" y="0"/>
                </a:lnTo>
                <a:lnTo>
                  <a:pt x="4280050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3076020" y="3310977"/>
            <a:ext cx="635698" cy="557030"/>
          </a:xfrm>
          <a:custGeom>
            <a:avLst/>
            <a:gdLst/>
            <a:ahLst/>
            <a:cxnLst/>
            <a:rect l="l" t="t" r="r" b="b"/>
            <a:pathLst>
              <a:path w="635698" h="557030">
                <a:moveTo>
                  <a:pt x="0" y="0"/>
                </a:moveTo>
                <a:lnTo>
                  <a:pt x="635697" y="0"/>
                </a:lnTo>
                <a:lnTo>
                  <a:pt x="635697" y="557030"/>
                </a:lnTo>
                <a:lnTo>
                  <a:pt x="0" y="557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58480" y="5783650"/>
            <a:ext cx="4740355" cy="3425422"/>
          </a:xfrm>
          <a:custGeom>
            <a:avLst/>
            <a:gdLst/>
            <a:ahLst/>
            <a:cxnLst/>
            <a:rect l="l" t="t" r="r" b="b"/>
            <a:pathLst>
              <a:path w="4740355" h="3425422">
                <a:moveTo>
                  <a:pt x="0" y="0"/>
                </a:moveTo>
                <a:lnTo>
                  <a:pt x="4740354" y="0"/>
                </a:lnTo>
                <a:lnTo>
                  <a:pt x="4740354" y="3425422"/>
                </a:lnTo>
                <a:lnTo>
                  <a:pt x="0" y="34254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85582" y="1673307"/>
            <a:ext cx="4086152" cy="6940386"/>
          </a:xfrm>
          <a:custGeom>
            <a:avLst/>
            <a:gdLst/>
            <a:ahLst/>
            <a:cxnLst/>
            <a:rect l="l" t="t" r="r" b="b"/>
            <a:pathLst>
              <a:path w="4086152" h="6940386">
                <a:moveTo>
                  <a:pt x="0" y="0"/>
                </a:moveTo>
                <a:lnTo>
                  <a:pt x="4086152" y="0"/>
                </a:lnTo>
                <a:lnTo>
                  <a:pt x="4086152" y="6940386"/>
                </a:lnTo>
                <a:lnTo>
                  <a:pt x="0" y="69403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4028013" y="3310977"/>
            <a:ext cx="856209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Hukum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dasar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kimia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adalah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asas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penting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untuk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memahami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reaksi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kimia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secara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kuantitatif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Ia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membolehkan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saintis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membuat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ramalan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tepat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tentang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produk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tindak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balas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dan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mengira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jisim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atau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volume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bahan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yang </a:t>
            </a:r>
            <a:r>
              <a:rPr lang="en-US" sz="4000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terlibat</a:t>
            </a:r>
            <a:r>
              <a:rPr lang="en-US" sz="4000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96840" y="1459042"/>
            <a:ext cx="6225502" cy="183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06"/>
              </a:lnSpc>
              <a:spcBef>
                <a:spcPct val="0"/>
              </a:spcBef>
            </a:pPr>
            <a:r>
              <a:rPr lang="en-US" sz="10647" u="none" strike="noStrike" dirty="0">
                <a:solidFill>
                  <a:srgbClr val="FFD2A0"/>
                </a:solidFill>
                <a:latin typeface="Marykate"/>
                <a:ea typeface="Marykate"/>
                <a:cs typeface="Marykate"/>
                <a:sym typeface="Marykate"/>
              </a:rPr>
              <a:t>Kesimpulan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161458" y="666750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2" y="0"/>
                </a:lnTo>
                <a:lnTo>
                  <a:pt x="1459792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666750" y="8402379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1459792" y="0"/>
                </a:moveTo>
                <a:lnTo>
                  <a:pt x="0" y="0"/>
                </a:lnTo>
                <a:lnTo>
                  <a:pt x="0" y="1217871"/>
                </a:lnTo>
                <a:lnTo>
                  <a:pt x="1459792" y="1217871"/>
                </a:lnTo>
                <a:lnTo>
                  <a:pt x="145979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239298" y="5672932"/>
            <a:ext cx="5279454" cy="7170736"/>
          </a:xfrm>
          <a:custGeom>
            <a:avLst/>
            <a:gdLst/>
            <a:ahLst/>
            <a:cxnLst/>
            <a:rect l="l" t="t" r="r" b="b"/>
            <a:pathLst>
              <a:path w="5279454" h="7170736">
                <a:moveTo>
                  <a:pt x="0" y="0"/>
                </a:moveTo>
                <a:lnTo>
                  <a:pt x="5279455" y="0"/>
                </a:lnTo>
                <a:lnTo>
                  <a:pt x="5279455" y="7170736"/>
                </a:lnTo>
                <a:lnTo>
                  <a:pt x="0" y="7170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09756">
            <a:off x="-624408" y="6970176"/>
            <a:ext cx="2868006" cy="2937779"/>
          </a:xfrm>
          <a:custGeom>
            <a:avLst/>
            <a:gdLst/>
            <a:ahLst/>
            <a:cxnLst/>
            <a:rect l="l" t="t" r="r" b="b"/>
            <a:pathLst>
              <a:path w="2868006" h="2937779">
                <a:moveTo>
                  <a:pt x="0" y="0"/>
                </a:moveTo>
                <a:lnTo>
                  <a:pt x="2868007" y="0"/>
                </a:lnTo>
                <a:lnTo>
                  <a:pt x="2868007" y="2937778"/>
                </a:lnTo>
                <a:lnTo>
                  <a:pt x="0" y="2937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8360">
            <a:off x="1644044" y="3954917"/>
            <a:ext cx="2195994" cy="2195994"/>
          </a:xfrm>
          <a:custGeom>
            <a:avLst/>
            <a:gdLst/>
            <a:ahLst/>
            <a:cxnLst/>
            <a:rect l="l" t="t" r="r" b="b"/>
            <a:pathLst>
              <a:path w="2195994" h="2195994">
                <a:moveTo>
                  <a:pt x="0" y="0"/>
                </a:moveTo>
                <a:lnTo>
                  <a:pt x="2195994" y="0"/>
                </a:lnTo>
                <a:lnTo>
                  <a:pt x="2195994" y="2195994"/>
                </a:lnTo>
                <a:lnTo>
                  <a:pt x="0" y="2195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493229">
            <a:off x="-869470" y="449810"/>
            <a:ext cx="3475086" cy="2280525"/>
          </a:xfrm>
          <a:custGeom>
            <a:avLst/>
            <a:gdLst/>
            <a:ahLst/>
            <a:cxnLst/>
            <a:rect l="l" t="t" r="r" b="b"/>
            <a:pathLst>
              <a:path w="3475086" h="2280525">
                <a:moveTo>
                  <a:pt x="0" y="0"/>
                </a:moveTo>
                <a:lnTo>
                  <a:pt x="3475087" y="0"/>
                </a:lnTo>
                <a:lnTo>
                  <a:pt x="3475087" y="2280526"/>
                </a:lnTo>
                <a:lnTo>
                  <a:pt x="0" y="2280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5400000">
            <a:off x="13681521" y="-3212804"/>
            <a:ext cx="5279454" cy="7170736"/>
          </a:xfrm>
          <a:custGeom>
            <a:avLst/>
            <a:gdLst/>
            <a:ahLst/>
            <a:cxnLst/>
            <a:rect l="l" t="t" r="r" b="b"/>
            <a:pathLst>
              <a:path w="5279454" h="7170736">
                <a:moveTo>
                  <a:pt x="0" y="0"/>
                </a:moveTo>
                <a:lnTo>
                  <a:pt x="5279454" y="0"/>
                </a:lnTo>
                <a:lnTo>
                  <a:pt x="5279454" y="7170737"/>
                </a:lnTo>
                <a:lnTo>
                  <a:pt x="0" y="717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8230508">
            <a:off x="17221336" y="1318853"/>
            <a:ext cx="841336" cy="2978181"/>
          </a:xfrm>
          <a:custGeom>
            <a:avLst/>
            <a:gdLst/>
            <a:ahLst/>
            <a:cxnLst/>
            <a:rect l="l" t="t" r="r" b="b"/>
            <a:pathLst>
              <a:path w="841336" h="2978181">
                <a:moveTo>
                  <a:pt x="0" y="0"/>
                </a:moveTo>
                <a:lnTo>
                  <a:pt x="841336" y="0"/>
                </a:lnTo>
                <a:lnTo>
                  <a:pt x="841336" y="2978181"/>
                </a:lnTo>
                <a:lnTo>
                  <a:pt x="0" y="2978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27309" y="3905772"/>
            <a:ext cx="10033383" cy="247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92"/>
              </a:lnSpc>
            </a:pPr>
            <a:r>
              <a:rPr lang="en-US" sz="16243" spc="-471">
                <a:solidFill>
                  <a:srgbClr val="FFD2A0"/>
                </a:solidFill>
                <a:latin typeface="Marykate"/>
                <a:ea typeface="Marykate"/>
                <a:cs typeface="Marykate"/>
                <a:sym typeface="Marykate"/>
              </a:rPr>
              <a:t>Terima Kasih</a:t>
            </a:r>
          </a:p>
        </p:txBody>
      </p:sp>
      <p:sp>
        <p:nvSpPr>
          <p:cNvPr id="9" name="Freeform 9"/>
          <p:cNvSpPr/>
          <p:nvPr/>
        </p:nvSpPr>
        <p:spPr>
          <a:xfrm rot="620132">
            <a:off x="14632857" y="4103022"/>
            <a:ext cx="2325782" cy="2325782"/>
          </a:xfrm>
          <a:custGeom>
            <a:avLst/>
            <a:gdLst/>
            <a:ahLst/>
            <a:cxnLst/>
            <a:rect l="l" t="t" r="r" b="b"/>
            <a:pathLst>
              <a:path w="2325782" h="2325782">
                <a:moveTo>
                  <a:pt x="0" y="0"/>
                </a:moveTo>
                <a:lnTo>
                  <a:pt x="2325782" y="0"/>
                </a:lnTo>
                <a:lnTo>
                  <a:pt x="2325782" y="2325783"/>
                </a:lnTo>
                <a:lnTo>
                  <a:pt x="0" y="2325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41726">
            <a:off x="16355210" y="7342051"/>
            <a:ext cx="2532080" cy="2424466"/>
          </a:xfrm>
          <a:custGeom>
            <a:avLst/>
            <a:gdLst/>
            <a:ahLst/>
            <a:cxnLst/>
            <a:rect l="l" t="t" r="r" b="b"/>
            <a:pathLst>
              <a:path w="2532080" h="2424466">
                <a:moveTo>
                  <a:pt x="0" y="0"/>
                </a:moveTo>
                <a:lnTo>
                  <a:pt x="2532080" y="0"/>
                </a:lnTo>
                <a:lnTo>
                  <a:pt x="2532080" y="2424466"/>
                </a:lnTo>
                <a:lnTo>
                  <a:pt x="0" y="24244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2700000">
            <a:off x="3916501" y="-2223977"/>
            <a:ext cx="5221341" cy="4114800"/>
          </a:xfrm>
          <a:custGeom>
            <a:avLst/>
            <a:gdLst/>
            <a:ahLst/>
            <a:cxnLst/>
            <a:rect l="l" t="t" r="r" b="b"/>
            <a:pathLst>
              <a:path w="5221341" h="4114800">
                <a:moveTo>
                  <a:pt x="0" y="0"/>
                </a:moveTo>
                <a:lnTo>
                  <a:pt x="5221342" y="0"/>
                </a:lnTo>
                <a:lnTo>
                  <a:pt x="52213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9156278">
            <a:off x="8984730" y="8229600"/>
            <a:ext cx="5221341" cy="4114800"/>
          </a:xfrm>
          <a:custGeom>
            <a:avLst/>
            <a:gdLst/>
            <a:ahLst/>
            <a:cxnLst/>
            <a:rect l="l" t="t" r="r" b="b"/>
            <a:pathLst>
              <a:path w="5221341" h="4114800">
                <a:moveTo>
                  <a:pt x="0" y="0"/>
                </a:moveTo>
                <a:lnTo>
                  <a:pt x="5221341" y="0"/>
                </a:lnTo>
                <a:lnTo>
                  <a:pt x="52213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5486343" y="7476515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3" y="0"/>
                </a:lnTo>
                <a:lnTo>
                  <a:pt x="1459793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43453" y="1590073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2" y="0"/>
                </a:lnTo>
                <a:lnTo>
                  <a:pt x="1459792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49200" y="-1683028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49" y="0"/>
                </a:lnTo>
                <a:lnTo>
                  <a:pt x="4280049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013737" y="5859845"/>
            <a:ext cx="4733874" cy="4060650"/>
          </a:xfrm>
          <a:custGeom>
            <a:avLst/>
            <a:gdLst/>
            <a:ahLst/>
            <a:cxnLst/>
            <a:rect l="l" t="t" r="r" b="b"/>
            <a:pathLst>
              <a:path w="4733874" h="4060650">
                <a:moveTo>
                  <a:pt x="0" y="0"/>
                </a:moveTo>
                <a:lnTo>
                  <a:pt x="4733874" y="0"/>
                </a:lnTo>
                <a:lnTo>
                  <a:pt x="4733874" y="4060651"/>
                </a:lnTo>
                <a:lnTo>
                  <a:pt x="0" y="4060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352096" y="8086325"/>
            <a:ext cx="2258705" cy="3067851"/>
          </a:xfrm>
          <a:custGeom>
            <a:avLst/>
            <a:gdLst/>
            <a:ahLst/>
            <a:cxnLst/>
            <a:rect l="l" t="t" r="r" b="b"/>
            <a:pathLst>
              <a:path w="2258705" h="3067851">
                <a:moveTo>
                  <a:pt x="0" y="0"/>
                </a:moveTo>
                <a:lnTo>
                  <a:pt x="2258706" y="0"/>
                </a:lnTo>
                <a:lnTo>
                  <a:pt x="2258706" y="3067850"/>
                </a:lnTo>
                <a:lnTo>
                  <a:pt x="0" y="3067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955810" y="3071877"/>
            <a:ext cx="1168369" cy="1058405"/>
          </a:xfrm>
          <a:custGeom>
            <a:avLst/>
            <a:gdLst/>
            <a:ahLst/>
            <a:cxnLst/>
            <a:rect l="l" t="t" r="r" b="b"/>
            <a:pathLst>
              <a:path w="1168369" h="1058405">
                <a:moveTo>
                  <a:pt x="0" y="0"/>
                </a:moveTo>
                <a:lnTo>
                  <a:pt x="1168369" y="0"/>
                </a:lnTo>
                <a:lnTo>
                  <a:pt x="1168369" y="1058405"/>
                </a:lnTo>
                <a:lnTo>
                  <a:pt x="0" y="1058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22119" y="4692807"/>
            <a:ext cx="1168369" cy="1058405"/>
          </a:xfrm>
          <a:custGeom>
            <a:avLst/>
            <a:gdLst/>
            <a:ahLst/>
            <a:cxnLst/>
            <a:rect l="l" t="t" r="r" b="b"/>
            <a:pathLst>
              <a:path w="1168369" h="1058405">
                <a:moveTo>
                  <a:pt x="0" y="0"/>
                </a:moveTo>
                <a:lnTo>
                  <a:pt x="1168369" y="0"/>
                </a:lnTo>
                <a:lnTo>
                  <a:pt x="1168369" y="1058404"/>
                </a:lnTo>
                <a:lnTo>
                  <a:pt x="0" y="1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61019" y="2298833"/>
            <a:ext cx="4592345" cy="6983712"/>
          </a:xfrm>
          <a:custGeom>
            <a:avLst/>
            <a:gdLst/>
            <a:ahLst/>
            <a:cxnLst/>
            <a:rect l="l" t="t" r="r" b="b"/>
            <a:pathLst>
              <a:path w="5574339" h="7407760">
                <a:moveTo>
                  <a:pt x="0" y="0"/>
                </a:moveTo>
                <a:lnTo>
                  <a:pt x="5574340" y="0"/>
                </a:lnTo>
                <a:lnTo>
                  <a:pt x="5574340" y="7407759"/>
                </a:lnTo>
                <a:lnTo>
                  <a:pt x="0" y="74077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83952" y="2094288"/>
            <a:ext cx="1698649" cy="1778691"/>
          </a:xfrm>
          <a:custGeom>
            <a:avLst/>
            <a:gdLst/>
            <a:ahLst/>
            <a:cxnLst/>
            <a:rect l="l" t="t" r="r" b="b"/>
            <a:pathLst>
              <a:path w="1698649" h="1778691">
                <a:moveTo>
                  <a:pt x="0" y="0"/>
                </a:moveTo>
                <a:lnTo>
                  <a:pt x="1698649" y="0"/>
                </a:lnTo>
                <a:lnTo>
                  <a:pt x="1698649" y="1778690"/>
                </a:lnTo>
                <a:lnTo>
                  <a:pt x="0" y="1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59378">
            <a:off x="-732158" y="8468327"/>
            <a:ext cx="3055111" cy="2004916"/>
          </a:xfrm>
          <a:custGeom>
            <a:avLst/>
            <a:gdLst/>
            <a:ahLst/>
            <a:cxnLst/>
            <a:rect l="l" t="t" r="r" b="b"/>
            <a:pathLst>
              <a:path w="3055111" h="2004916">
                <a:moveTo>
                  <a:pt x="0" y="0"/>
                </a:moveTo>
                <a:lnTo>
                  <a:pt x="3055111" y="0"/>
                </a:lnTo>
                <a:lnTo>
                  <a:pt x="3055111" y="2004916"/>
                </a:lnTo>
                <a:lnTo>
                  <a:pt x="0" y="20049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727952">
            <a:off x="15897801" y="-982317"/>
            <a:ext cx="908590" cy="3216248"/>
          </a:xfrm>
          <a:custGeom>
            <a:avLst/>
            <a:gdLst/>
            <a:ahLst/>
            <a:cxnLst/>
            <a:rect l="l" t="t" r="r" b="b"/>
            <a:pathLst>
              <a:path w="908590" h="3216248">
                <a:moveTo>
                  <a:pt x="0" y="0"/>
                </a:moveTo>
                <a:lnTo>
                  <a:pt x="908590" y="0"/>
                </a:lnTo>
                <a:lnTo>
                  <a:pt x="908590" y="3216248"/>
                </a:lnTo>
                <a:lnTo>
                  <a:pt x="0" y="32162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346613" y="3071877"/>
            <a:ext cx="10000752" cy="6023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Menjelaskan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dan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menerapkan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hukum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dasar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kimia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dengan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pendekatan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kuantitatif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F3F3F3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Menganalisis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reaksi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kimia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berdasarkan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hukum-hukum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dasar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seperti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Hukum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Pemuliharaan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Jisim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Hukum 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F3F3F3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Perbandingan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Tetap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Hukum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Perbandingan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Berganda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dan Hukum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Perbandingan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Volume.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F3F3F3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Menyelesaikan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masalah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numerik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berkaitan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hukum-hukum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3099" dirty="0" err="1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tersebut</a:t>
            </a:r>
            <a:r>
              <a:rPr lang="en-US" sz="3099" dirty="0">
                <a:solidFill>
                  <a:srgbClr val="F3F3F3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86790" y="3335665"/>
            <a:ext cx="773858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 dirty="0">
                <a:solidFill>
                  <a:srgbClr val="32323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1.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9881" y="4990164"/>
            <a:ext cx="773858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 dirty="0">
                <a:solidFill>
                  <a:srgbClr val="32323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22119" y="1309253"/>
            <a:ext cx="11047807" cy="1708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06"/>
              </a:lnSpc>
              <a:spcBef>
                <a:spcPct val="0"/>
              </a:spcBef>
            </a:pPr>
            <a:r>
              <a:rPr lang="en-US" sz="10647" dirty="0" err="1">
                <a:solidFill>
                  <a:srgbClr val="F3F3F3"/>
                </a:solidFill>
                <a:latin typeface="Marykate"/>
                <a:ea typeface="Marykate"/>
                <a:cs typeface="Marykate"/>
                <a:sym typeface="Marykate"/>
              </a:rPr>
              <a:t>Objektif</a:t>
            </a:r>
            <a:r>
              <a:rPr lang="en-US" sz="10647" dirty="0">
                <a:solidFill>
                  <a:srgbClr val="F3F3F3"/>
                </a:solidFill>
                <a:latin typeface="Marykate"/>
                <a:ea typeface="Marykate"/>
                <a:cs typeface="Marykate"/>
                <a:sym typeface="Marykate"/>
              </a:rPr>
              <a:t> </a:t>
            </a:r>
            <a:r>
              <a:rPr lang="en-US" sz="10647" dirty="0" err="1">
                <a:solidFill>
                  <a:srgbClr val="F3F3F3"/>
                </a:solidFill>
                <a:latin typeface="Marykate"/>
                <a:ea typeface="Marykate"/>
                <a:cs typeface="Marykate"/>
                <a:sym typeface="Marykate"/>
              </a:rPr>
              <a:t>Pembelajaran</a:t>
            </a:r>
            <a:endParaRPr lang="en-US" sz="10647" dirty="0">
              <a:solidFill>
                <a:srgbClr val="F3F3F3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889136" y="8649365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2" y="0"/>
                </a:lnTo>
                <a:lnTo>
                  <a:pt x="1459792" y="1217870"/>
                </a:lnTo>
                <a:lnTo>
                  <a:pt x="0" y="1217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EE9C2B96-BD37-4ABD-A27A-EB2FDCA63C22}"/>
              </a:ext>
            </a:extLst>
          </p:cNvPr>
          <p:cNvSpPr/>
          <p:nvPr/>
        </p:nvSpPr>
        <p:spPr>
          <a:xfrm>
            <a:off x="1775591" y="6313737"/>
            <a:ext cx="1168369" cy="1058405"/>
          </a:xfrm>
          <a:custGeom>
            <a:avLst/>
            <a:gdLst/>
            <a:ahLst/>
            <a:cxnLst/>
            <a:rect l="l" t="t" r="r" b="b"/>
            <a:pathLst>
              <a:path w="1168369" h="1058405">
                <a:moveTo>
                  <a:pt x="0" y="0"/>
                </a:moveTo>
                <a:lnTo>
                  <a:pt x="1168369" y="0"/>
                </a:lnTo>
                <a:lnTo>
                  <a:pt x="1168369" y="1058405"/>
                </a:lnTo>
                <a:lnTo>
                  <a:pt x="0" y="1058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BABB08C7-ED3A-4BDA-97A1-CDC062442253}"/>
              </a:ext>
            </a:extLst>
          </p:cNvPr>
          <p:cNvSpPr txBox="1"/>
          <p:nvPr/>
        </p:nvSpPr>
        <p:spPr>
          <a:xfrm>
            <a:off x="2001550" y="6556434"/>
            <a:ext cx="773858" cy="50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 dirty="0">
                <a:solidFill>
                  <a:srgbClr val="32323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3.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F309EF4-52BF-4094-BC75-69A4EABB7D5F}"/>
              </a:ext>
            </a:extLst>
          </p:cNvPr>
          <p:cNvSpPr/>
          <p:nvPr/>
        </p:nvSpPr>
        <p:spPr>
          <a:xfrm>
            <a:off x="1775591" y="7872829"/>
            <a:ext cx="1168369" cy="1058405"/>
          </a:xfrm>
          <a:custGeom>
            <a:avLst/>
            <a:gdLst/>
            <a:ahLst/>
            <a:cxnLst/>
            <a:rect l="l" t="t" r="r" b="b"/>
            <a:pathLst>
              <a:path w="1168369" h="1058405">
                <a:moveTo>
                  <a:pt x="0" y="0"/>
                </a:moveTo>
                <a:lnTo>
                  <a:pt x="1168369" y="0"/>
                </a:lnTo>
                <a:lnTo>
                  <a:pt x="1168369" y="1058405"/>
                </a:lnTo>
                <a:lnTo>
                  <a:pt x="0" y="10584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145CBDEA-E2B3-455B-AD11-521E1467AA89}"/>
              </a:ext>
            </a:extLst>
          </p:cNvPr>
          <p:cNvSpPr txBox="1"/>
          <p:nvPr/>
        </p:nvSpPr>
        <p:spPr>
          <a:xfrm>
            <a:off x="1967464" y="8105095"/>
            <a:ext cx="773858" cy="50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 dirty="0">
                <a:solidFill>
                  <a:srgbClr val="323232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4.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8631" y="4054005"/>
            <a:ext cx="7115365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5400" u="none" strike="noStrike" dirty="0">
                <a:solidFill>
                  <a:srgbClr val="FFD2A0"/>
                </a:solidFill>
                <a:latin typeface="Marykate"/>
                <a:ea typeface="Marykate"/>
                <a:cs typeface="Marykate"/>
                <a:sym typeface="Marykate"/>
              </a:rPr>
              <a:t>HUKUM PEMULIHARAAN JISIM (Law of Conservation of Mass)</a:t>
            </a:r>
          </a:p>
        </p:txBody>
      </p:sp>
      <p:sp>
        <p:nvSpPr>
          <p:cNvPr id="3" name="Freeform 3"/>
          <p:cNvSpPr/>
          <p:nvPr/>
        </p:nvSpPr>
        <p:spPr>
          <a:xfrm>
            <a:off x="8641158" y="1016962"/>
            <a:ext cx="7932605" cy="3219528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442266" y="5989997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50" y="0"/>
                </a:lnTo>
                <a:lnTo>
                  <a:pt x="4280050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641158" y="4609876"/>
            <a:ext cx="7932605" cy="5410424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16167833" y="1390348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167833" y="5677124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871040" y="-1654250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49" y="0"/>
                </a:lnTo>
                <a:lnTo>
                  <a:pt x="4280049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9137521" y="1265292"/>
            <a:ext cx="6624380" cy="2971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 err="1"/>
              <a:t>Pernyataan</a:t>
            </a:r>
            <a:r>
              <a:rPr lang="en-ID" sz="3200" b="1" dirty="0"/>
              <a:t>:</a:t>
            </a:r>
          </a:p>
          <a:p>
            <a:endParaRPr lang="en-ID" sz="3200" b="1" dirty="0"/>
          </a:p>
          <a:p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bahan</a:t>
            </a:r>
            <a:r>
              <a:rPr lang="en-ID" sz="3200" dirty="0"/>
              <a:t> </a:t>
            </a:r>
            <a:r>
              <a:rPr lang="en-ID" sz="3200" dirty="0" err="1"/>
              <a:t>sebelum</a:t>
            </a:r>
            <a:r>
              <a:rPr lang="en-ID" sz="3200" dirty="0"/>
              <a:t> </a:t>
            </a:r>
            <a:r>
              <a:rPr lang="en-ID" sz="3200" dirty="0" err="1"/>
              <a:t>tindak</a:t>
            </a:r>
            <a:r>
              <a:rPr lang="en-ID" sz="3200" dirty="0"/>
              <a:t> </a:t>
            </a:r>
            <a:r>
              <a:rPr lang="en-ID" sz="3200" dirty="0" err="1"/>
              <a:t>balas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sama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bahan</a:t>
            </a:r>
            <a:r>
              <a:rPr lang="en-ID" sz="3200" dirty="0"/>
              <a:t> </a:t>
            </a:r>
            <a:r>
              <a:rPr lang="en-ID" sz="3200" dirty="0" err="1"/>
              <a:t>selepas</a:t>
            </a:r>
            <a:r>
              <a:rPr lang="en-ID" sz="3200" dirty="0"/>
              <a:t> </a:t>
            </a:r>
            <a:r>
              <a:rPr lang="en-ID" sz="3200" dirty="0" err="1"/>
              <a:t>tindak</a:t>
            </a:r>
            <a:r>
              <a:rPr lang="en-ID" sz="3200" dirty="0"/>
              <a:t> </a:t>
            </a:r>
            <a:r>
              <a:rPr lang="en-ID" sz="3200" dirty="0" err="1"/>
              <a:t>balas</a:t>
            </a:r>
            <a:r>
              <a:rPr lang="en-ID" sz="3200" dirty="0"/>
              <a:t>.</a:t>
            </a:r>
          </a:p>
          <a:p>
            <a:pPr algn="ctr">
              <a:lnSpc>
                <a:spcPts val="4339"/>
              </a:lnSpc>
            </a:pPr>
            <a:endParaRPr lang="en-US" sz="3099" dirty="0">
              <a:solidFill>
                <a:srgbClr val="323232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16291" y="4885001"/>
            <a:ext cx="676342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 err="1"/>
              <a:t>Contoh</a:t>
            </a:r>
            <a:endParaRPr lang="en-ID" sz="3200" b="1" dirty="0"/>
          </a:p>
          <a:p>
            <a:r>
              <a:rPr lang="en-ID" sz="3200" dirty="0"/>
              <a:t>5.00 g magnesium </a:t>
            </a:r>
            <a:r>
              <a:rPr lang="en-ID" sz="3200" dirty="0" err="1"/>
              <a:t>dibakar</a:t>
            </a:r>
            <a:r>
              <a:rPr lang="en-ID" sz="3200" dirty="0"/>
              <a:t> </a:t>
            </a:r>
            <a:r>
              <a:rPr lang="en-ID" sz="3200" dirty="0" err="1"/>
              <a:t>sepenuhnya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oksigen</a:t>
            </a:r>
            <a:r>
              <a:rPr lang="en-ID" sz="3200" dirty="0"/>
              <a:t> dan </a:t>
            </a:r>
            <a:r>
              <a:rPr lang="en-ID" sz="3200" dirty="0" err="1"/>
              <a:t>menghasilkan</a:t>
            </a:r>
            <a:r>
              <a:rPr lang="en-ID" sz="3200" dirty="0"/>
              <a:t> 8.30 g magnesium </a:t>
            </a:r>
            <a:r>
              <a:rPr lang="en-ID" sz="3200" dirty="0" err="1"/>
              <a:t>oksida</a:t>
            </a:r>
            <a:r>
              <a:rPr lang="en-ID" sz="3200" dirty="0"/>
              <a:t>. </a:t>
            </a:r>
            <a:r>
              <a:rPr lang="en-ID" sz="3200" dirty="0" err="1"/>
              <a:t>Berapakah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oksigen</a:t>
            </a:r>
            <a:r>
              <a:rPr lang="en-ID" sz="3200" dirty="0"/>
              <a:t> yang </a:t>
            </a:r>
            <a:r>
              <a:rPr lang="en-ID" sz="3200" dirty="0" err="1"/>
              <a:t>bertindak</a:t>
            </a:r>
            <a:r>
              <a:rPr lang="en-ID" sz="3200" dirty="0"/>
              <a:t> </a:t>
            </a:r>
            <a:r>
              <a:rPr lang="en-ID" sz="3200" dirty="0" err="1"/>
              <a:t>balas</a:t>
            </a:r>
            <a:r>
              <a:rPr lang="en-ID" sz="3200" dirty="0"/>
              <a:t>?</a:t>
            </a:r>
          </a:p>
          <a:p>
            <a:endParaRPr lang="en-ID" sz="3200" dirty="0"/>
          </a:p>
          <a:p>
            <a:r>
              <a:rPr lang="en-ID" sz="3200" dirty="0" err="1"/>
              <a:t>Penyelesaian</a:t>
            </a:r>
            <a:r>
              <a:rPr lang="en-ID" sz="3200" dirty="0"/>
              <a:t>:</a:t>
            </a:r>
          </a:p>
          <a:p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oksigen</a:t>
            </a:r>
            <a:r>
              <a:rPr lang="en-ID" sz="3200" dirty="0"/>
              <a:t> = </a:t>
            </a:r>
            <a:r>
              <a:rPr lang="en-ID" sz="3200" dirty="0" err="1"/>
              <a:t>Jisim</a:t>
            </a:r>
            <a:r>
              <a:rPr lang="en-ID" sz="3200" dirty="0"/>
              <a:t> MgO − </a:t>
            </a:r>
            <a:r>
              <a:rPr lang="en-ID" sz="3200" dirty="0" err="1"/>
              <a:t>Jisim</a:t>
            </a:r>
            <a:r>
              <a:rPr lang="en-ID" sz="3200" dirty="0"/>
              <a:t> Mg </a:t>
            </a:r>
          </a:p>
          <a:p>
            <a:r>
              <a:rPr lang="en-ID" sz="3200" dirty="0"/>
              <a:t>		     = 8.30 g − 5.00 g </a:t>
            </a:r>
          </a:p>
          <a:p>
            <a:r>
              <a:rPr lang="en-ID" sz="3200" dirty="0"/>
              <a:t>		     = 3.30 g</a:t>
            </a:r>
          </a:p>
        </p:txBody>
      </p:sp>
      <p:sp>
        <p:nvSpPr>
          <p:cNvPr id="16" name="Freeform 16"/>
          <p:cNvSpPr/>
          <p:nvPr/>
        </p:nvSpPr>
        <p:spPr>
          <a:xfrm>
            <a:off x="6463273" y="1252405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3" y="0"/>
                </a:lnTo>
                <a:lnTo>
                  <a:pt x="1459793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539088" y="8287717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1459793" y="0"/>
                </a:moveTo>
                <a:lnTo>
                  <a:pt x="0" y="0"/>
                </a:lnTo>
                <a:lnTo>
                  <a:pt x="0" y="1217870"/>
                </a:lnTo>
                <a:lnTo>
                  <a:pt x="1459793" y="1217870"/>
                </a:lnTo>
                <a:lnTo>
                  <a:pt x="14597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8631" y="4054005"/>
            <a:ext cx="7115365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D2A0"/>
                </a:solidFill>
                <a:effectLst/>
                <a:uLnTx/>
                <a:uFillTx/>
                <a:latin typeface="Marykate"/>
                <a:ea typeface="Marykate"/>
                <a:cs typeface="Marykate"/>
                <a:sym typeface="Marykate"/>
              </a:rPr>
              <a:t>HUKUM PERBANDINGAN TETAP (Law of Definite Proportions)</a:t>
            </a:r>
          </a:p>
        </p:txBody>
      </p:sp>
      <p:sp>
        <p:nvSpPr>
          <p:cNvPr id="3" name="Freeform 3"/>
          <p:cNvSpPr/>
          <p:nvPr/>
        </p:nvSpPr>
        <p:spPr>
          <a:xfrm>
            <a:off x="8641158" y="1016962"/>
            <a:ext cx="7932605" cy="3219528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442266" y="5989997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50" y="0"/>
                </a:lnTo>
                <a:lnTo>
                  <a:pt x="4280050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641158" y="4609876"/>
            <a:ext cx="7932605" cy="4895712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16167833" y="1390348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189063" y="4885451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871040" y="-1654250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49" y="0"/>
                </a:lnTo>
                <a:lnTo>
                  <a:pt x="4280049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9137521" y="1265292"/>
            <a:ext cx="6624380" cy="2104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Pernyataan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99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Sebatian kimia sentiasa terdiri daripada unsur-unsur dengan nisbah jisim yang tetap.</a:t>
            </a:r>
            <a:endParaRPr kumimoji="0" lang="en-US" sz="3099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37521" y="4934140"/>
            <a:ext cx="689316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Contoh</a:t>
            </a: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dirty="0" err="1"/>
              <a:t>Dua</a:t>
            </a:r>
            <a:r>
              <a:rPr lang="en-ID" sz="3200" dirty="0"/>
              <a:t> </a:t>
            </a:r>
            <a:r>
              <a:rPr lang="en-ID" sz="3200" dirty="0" err="1"/>
              <a:t>sampel</a:t>
            </a:r>
            <a:r>
              <a:rPr lang="en-ID" sz="3200" dirty="0"/>
              <a:t> air </a:t>
            </a:r>
            <a:r>
              <a:rPr lang="en-ID" sz="3200" dirty="0" err="1"/>
              <a:t>dianalisis</a:t>
            </a:r>
            <a:r>
              <a:rPr lang="en-ID" sz="3200" dirty="0"/>
              <a:t>. </a:t>
            </a:r>
            <a:r>
              <a:rPr lang="en-ID" sz="3200" dirty="0" err="1"/>
              <a:t>Sampel</a:t>
            </a:r>
            <a:r>
              <a:rPr lang="en-ID" sz="3200" dirty="0"/>
              <a:t> A </a:t>
            </a:r>
            <a:r>
              <a:rPr lang="en-ID" sz="3200" dirty="0" err="1"/>
              <a:t>mengandungi</a:t>
            </a:r>
            <a:r>
              <a:rPr lang="en-ID" sz="3200" dirty="0"/>
              <a:t> 2 g </a:t>
            </a:r>
            <a:r>
              <a:rPr lang="en-ID" sz="3200" dirty="0" err="1"/>
              <a:t>hidrogen</a:t>
            </a:r>
            <a:r>
              <a:rPr lang="en-ID" sz="3200" dirty="0"/>
              <a:t> dan 16 g </a:t>
            </a:r>
            <a:r>
              <a:rPr lang="en-ID" sz="3200" dirty="0" err="1"/>
              <a:t>oksigen</a:t>
            </a:r>
            <a:r>
              <a:rPr lang="en-ID" sz="3200" dirty="0"/>
              <a:t>. </a:t>
            </a:r>
            <a:r>
              <a:rPr lang="en-ID" sz="3200" dirty="0" err="1"/>
              <a:t>Sampel</a:t>
            </a:r>
            <a:r>
              <a:rPr lang="en-ID" sz="3200" dirty="0"/>
              <a:t> B </a:t>
            </a:r>
            <a:r>
              <a:rPr lang="en-ID" sz="3200" dirty="0" err="1"/>
              <a:t>mengandungi</a:t>
            </a:r>
            <a:r>
              <a:rPr lang="en-ID" sz="3200" dirty="0"/>
              <a:t> 3 g </a:t>
            </a:r>
            <a:r>
              <a:rPr lang="en-ID" sz="3200" dirty="0" err="1"/>
              <a:t>hidrogen</a:t>
            </a:r>
            <a:r>
              <a:rPr lang="en-ID" sz="3200" dirty="0"/>
              <a:t>. </a:t>
            </a:r>
            <a:r>
              <a:rPr lang="en-ID" sz="3200" dirty="0" err="1"/>
              <a:t>Tentukan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oksigen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sampel</a:t>
            </a:r>
            <a:r>
              <a:rPr lang="en-ID" sz="3200" dirty="0"/>
              <a:t> B 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mengikuti</a:t>
            </a:r>
            <a:r>
              <a:rPr lang="en-ID" sz="3200" dirty="0"/>
              <a:t> </a:t>
            </a:r>
            <a:r>
              <a:rPr lang="en-ID" sz="3200" dirty="0" err="1"/>
              <a:t>hukum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.</a:t>
            </a:r>
          </a:p>
        </p:txBody>
      </p:sp>
      <p:sp>
        <p:nvSpPr>
          <p:cNvPr id="16" name="Freeform 16"/>
          <p:cNvSpPr/>
          <p:nvPr/>
        </p:nvSpPr>
        <p:spPr>
          <a:xfrm>
            <a:off x="6463273" y="1252405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3" y="0"/>
                </a:lnTo>
                <a:lnTo>
                  <a:pt x="1459793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539088" y="8287717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1459793" y="0"/>
                </a:moveTo>
                <a:lnTo>
                  <a:pt x="0" y="0"/>
                </a:lnTo>
                <a:lnTo>
                  <a:pt x="0" y="1217870"/>
                </a:lnTo>
                <a:lnTo>
                  <a:pt x="1459793" y="1217870"/>
                </a:lnTo>
                <a:lnTo>
                  <a:pt x="14597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6EE68D0-0AC7-428E-AA93-BFB0550CA6FF}"/>
              </a:ext>
            </a:extLst>
          </p:cNvPr>
          <p:cNvSpPr/>
          <p:nvPr/>
        </p:nvSpPr>
        <p:spPr>
          <a:xfrm>
            <a:off x="7424091" y="8127449"/>
            <a:ext cx="9149672" cy="1702403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9A21B7-299E-4B4B-89DE-60F294531502}"/>
              </a:ext>
            </a:extLst>
          </p:cNvPr>
          <p:cNvSpPr txBox="1"/>
          <p:nvPr/>
        </p:nvSpPr>
        <p:spPr>
          <a:xfrm>
            <a:off x="7830023" y="8247839"/>
            <a:ext cx="872196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Penyelesaian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/>
              <a:t>Nisbah H:O = 2 ​= 81​ ⇒ Jika H = 3 g, O = 3 × 8 = 24g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16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861AFE-699C-4FFC-B5BD-B402A827D7FC}"/>
              </a:ext>
            </a:extLst>
          </p:cNvPr>
          <p:cNvCxnSpPr/>
          <p:nvPr/>
        </p:nvCxnSpPr>
        <p:spPr>
          <a:xfrm>
            <a:off x="9987533" y="9258300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64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8631" y="4054005"/>
            <a:ext cx="711536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D2A0"/>
                </a:solidFill>
                <a:effectLst/>
                <a:uLnTx/>
                <a:uFillTx/>
                <a:latin typeface="Marykate"/>
                <a:ea typeface="Marykate"/>
                <a:cs typeface="Marykate"/>
                <a:sym typeface="Marykate"/>
              </a:rPr>
              <a:t>HUKUM PERBANDINGAN BERGANDA (Law of Multiple Proportions)</a:t>
            </a:r>
          </a:p>
        </p:txBody>
      </p:sp>
      <p:sp>
        <p:nvSpPr>
          <p:cNvPr id="3" name="Freeform 3"/>
          <p:cNvSpPr/>
          <p:nvPr/>
        </p:nvSpPr>
        <p:spPr>
          <a:xfrm>
            <a:off x="8458200" y="1016962"/>
            <a:ext cx="8115563" cy="3219528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442266" y="5989997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50" y="0"/>
                </a:lnTo>
                <a:lnTo>
                  <a:pt x="4280050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641158" y="4663148"/>
            <a:ext cx="7932605" cy="5128551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16167833" y="1390348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167833" y="5677124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871040" y="-1654250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49" y="0"/>
                </a:lnTo>
                <a:lnTo>
                  <a:pt x="4280049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8668239" y="1118813"/>
            <a:ext cx="7411674" cy="3015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Pernyataan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Apabila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dua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unsur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membentuk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lebih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daripada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satu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sebatian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nisbah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jisim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satu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unsur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terhadap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yang lain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dalam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dua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sebatian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itu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nisbah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nombor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bulat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kecil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50121" y="4917008"/>
            <a:ext cx="7014141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Contoh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en-ID" sz="2800" dirty="0"/>
              <a:t>Karbon </a:t>
            </a:r>
            <a:r>
              <a:rPr lang="en-ID" sz="2800" dirty="0" err="1"/>
              <a:t>membentuk</a:t>
            </a:r>
            <a:r>
              <a:rPr lang="en-ID" sz="2800" dirty="0"/>
              <a:t> </a:t>
            </a:r>
            <a:r>
              <a:rPr lang="en-ID" sz="2800" dirty="0" err="1"/>
              <a:t>dua</a:t>
            </a:r>
            <a:r>
              <a:rPr lang="en-ID" sz="2800" dirty="0"/>
              <a:t> </a:t>
            </a:r>
            <a:r>
              <a:rPr lang="en-ID" sz="2800" dirty="0" err="1"/>
              <a:t>sebatian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oksigen</a:t>
            </a:r>
            <a:r>
              <a:rPr lang="en-ID" sz="2800" dirty="0"/>
              <a:t>.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karbon</a:t>
            </a:r>
            <a:r>
              <a:rPr lang="en-ID" sz="2800" dirty="0"/>
              <a:t> </a:t>
            </a:r>
            <a:r>
              <a:rPr lang="en-ID" sz="2800" dirty="0" err="1"/>
              <a:t>monoksida</a:t>
            </a:r>
            <a:r>
              <a:rPr lang="en-ID" sz="2800" dirty="0"/>
              <a:t>, 12 g </a:t>
            </a:r>
            <a:r>
              <a:rPr lang="en-ID" sz="2800" dirty="0" err="1"/>
              <a:t>karbon</a:t>
            </a:r>
            <a:r>
              <a:rPr lang="en-ID" sz="2800" dirty="0"/>
              <a:t> </a:t>
            </a:r>
            <a:r>
              <a:rPr lang="en-ID" sz="2800" dirty="0" err="1"/>
              <a:t>bergabung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16 g </a:t>
            </a:r>
            <a:r>
              <a:rPr lang="en-ID" sz="2800" dirty="0" err="1"/>
              <a:t>oksigen</a:t>
            </a:r>
            <a:r>
              <a:rPr lang="en-ID" sz="2800" dirty="0"/>
              <a:t>.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karbon</a:t>
            </a:r>
            <a:r>
              <a:rPr lang="en-ID" sz="2800" dirty="0"/>
              <a:t> </a:t>
            </a:r>
            <a:r>
              <a:rPr lang="en-ID" sz="2800" dirty="0" err="1"/>
              <a:t>dioksida</a:t>
            </a:r>
            <a:r>
              <a:rPr lang="en-ID" sz="2800" dirty="0"/>
              <a:t>, 12 g </a:t>
            </a:r>
            <a:r>
              <a:rPr lang="en-ID" sz="2800" dirty="0" err="1"/>
              <a:t>karbon</a:t>
            </a:r>
            <a:r>
              <a:rPr lang="en-ID" sz="2800" dirty="0"/>
              <a:t> </a:t>
            </a:r>
            <a:r>
              <a:rPr lang="en-ID" sz="2800" dirty="0" err="1"/>
              <a:t>bergabung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32 g </a:t>
            </a:r>
            <a:r>
              <a:rPr lang="en-ID" sz="2800" dirty="0" err="1"/>
              <a:t>oksigen</a:t>
            </a:r>
            <a:r>
              <a:rPr lang="en-ID" sz="2800" dirty="0"/>
              <a:t>. </a:t>
            </a:r>
            <a:r>
              <a:rPr lang="en-ID" sz="2800" dirty="0" err="1"/>
              <a:t>Buktikan</a:t>
            </a:r>
            <a:r>
              <a:rPr lang="en-ID" sz="2800" dirty="0"/>
              <a:t> </a:t>
            </a:r>
            <a:r>
              <a:rPr lang="en-ID" sz="2800" dirty="0" err="1"/>
              <a:t>hukum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.</a:t>
            </a:r>
          </a:p>
          <a:p>
            <a:endParaRPr lang="en-ID" sz="2800" dirty="0"/>
          </a:p>
          <a:p>
            <a:r>
              <a:rPr lang="en-ID" sz="2800" dirty="0" err="1"/>
              <a:t>Penyelesaian</a:t>
            </a:r>
            <a:r>
              <a:rPr lang="en-ID" sz="2800" dirty="0"/>
              <a:t>:</a:t>
            </a:r>
          </a:p>
          <a:p>
            <a:r>
              <a:rPr lang="en-ID" sz="2800" dirty="0" err="1"/>
              <a:t>Nisbah</a:t>
            </a:r>
            <a:r>
              <a:rPr lang="en-ID" sz="2800" dirty="0"/>
              <a:t> O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dua</a:t>
            </a:r>
            <a:r>
              <a:rPr lang="en-ID" sz="2800" dirty="0"/>
              <a:t> </a:t>
            </a:r>
            <a:r>
              <a:rPr lang="en-ID" sz="2800" dirty="0" err="1"/>
              <a:t>sebatian</a:t>
            </a:r>
            <a:r>
              <a:rPr lang="en-ID" sz="2800" dirty="0"/>
              <a:t> = 32 = 2:1 </a:t>
            </a:r>
          </a:p>
          <a:p>
            <a:r>
              <a:rPr lang="en-ID" sz="2800" dirty="0"/>
              <a:t>					16</a:t>
            </a:r>
          </a:p>
          <a:p>
            <a:r>
              <a:rPr lang="en-ID" sz="2800" dirty="0"/>
              <a:t>→ </a:t>
            </a:r>
            <a:r>
              <a:rPr lang="en-ID" sz="2800" dirty="0" err="1"/>
              <a:t>Nisbah</a:t>
            </a:r>
            <a:r>
              <a:rPr lang="en-ID" sz="2800" dirty="0"/>
              <a:t> </a:t>
            </a:r>
            <a:r>
              <a:rPr lang="en-ID" sz="2800" dirty="0" err="1"/>
              <a:t>bulat</a:t>
            </a:r>
            <a:r>
              <a:rPr lang="en-ID" sz="2800" dirty="0"/>
              <a:t> </a:t>
            </a:r>
            <a:r>
              <a:rPr lang="en-ID" sz="2800" dirty="0" err="1"/>
              <a:t>kecil</a:t>
            </a:r>
            <a:r>
              <a:rPr lang="en-ID" sz="2800" dirty="0"/>
              <a:t>.</a:t>
            </a:r>
          </a:p>
        </p:txBody>
      </p:sp>
      <p:sp>
        <p:nvSpPr>
          <p:cNvPr id="16" name="Freeform 16"/>
          <p:cNvSpPr/>
          <p:nvPr/>
        </p:nvSpPr>
        <p:spPr>
          <a:xfrm>
            <a:off x="6463273" y="1252405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3" y="0"/>
                </a:lnTo>
                <a:lnTo>
                  <a:pt x="1459793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539088" y="8287717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1459793" y="0"/>
                </a:moveTo>
                <a:lnTo>
                  <a:pt x="0" y="0"/>
                </a:lnTo>
                <a:lnTo>
                  <a:pt x="0" y="1217870"/>
                </a:lnTo>
                <a:lnTo>
                  <a:pt x="1459793" y="1217870"/>
                </a:lnTo>
                <a:lnTo>
                  <a:pt x="14597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2B254A-E10E-48DA-A22F-44D2F5D3F6D7}"/>
              </a:ext>
            </a:extLst>
          </p:cNvPr>
          <p:cNvCxnSpPr/>
          <p:nvPr/>
        </p:nvCxnSpPr>
        <p:spPr>
          <a:xfrm>
            <a:off x="13487400" y="8801100"/>
            <a:ext cx="443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89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4159060"/>
            <a:ext cx="711536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D2A0"/>
                </a:solidFill>
                <a:effectLst/>
                <a:uLnTx/>
                <a:uFillTx/>
                <a:latin typeface="Marykate"/>
                <a:ea typeface="Marykate"/>
                <a:cs typeface="Marykate"/>
                <a:sym typeface="Marykate"/>
              </a:rPr>
              <a:t>HUKUM PERBANDINGAN VOLUME (Gay-Lussac’s Law of Combining Volumes)</a:t>
            </a:r>
          </a:p>
        </p:txBody>
      </p:sp>
      <p:sp>
        <p:nvSpPr>
          <p:cNvPr id="3" name="Freeform 3"/>
          <p:cNvSpPr/>
          <p:nvPr/>
        </p:nvSpPr>
        <p:spPr>
          <a:xfrm>
            <a:off x="8641158" y="1016962"/>
            <a:ext cx="7932605" cy="3219528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442266" y="5989997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50" y="0"/>
                </a:lnTo>
                <a:lnTo>
                  <a:pt x="4280050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641158" y="4663149"/>
            <a:ext cx="7932605" cy="5052352"/>
          </a:xfrm>
          <a:custGeom>
            <a:avLst/>
            <a:gdLst/>
            <a:ahLst/>
            <a:cxnLst/>
            <a:rect l="l" t="t" r="r" b="b"/>
            <a:pathLst>
              <a:path w="7932605" h="3966303">
                <a:moveTo>
                  <a:pt x="0" y="0"/>
                </a:moveTo>
                <a:lnTo>
                  <a:pt x="7932605" y="0"/>
                </a:lnTo>
                <a:lnTo>
                  <a:pt x="7932605" y="3966302"/>
                </a:lnTo>
                <a:lnTo>
                  <a:pt x="0" y="3966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16167833" y="1016962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167833" y="5677124"/>
            <a:ext cx="811862" cy="3219528"/>
          </a:xfrm>
          <a:custGeom>
            <a:avLst/>
            <a:gdLst/>
            <a:ahLst/>
            <a:cxnLst/>
            <a:rect l="l" t="t" r="r" b="b"/>
            <a:pathLst>
              <a:path w="811862" h="3219528">
                <a:moveTo>
                  <a:pt x="811861" y="0"/>
                </a:moveTo>
                <a:lnTo>
                  <a:pt x="0" y="0"/>
                </a:lnTo>
                <a:lnTo>
                  <a:pt x="0" y="3219528"/>
                </a:lnTo>
                <a:lnTo>
                  <a:pt x="811861" y="3219528"/>
                </a:lnTo>
                <a:lnTo>
                  <a:pt x="8118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1003"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871040" y="-1654250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49" y="0"/>
                </a:lnTo>
                <a:lnTo>
                  <a:pt x="4280049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9137521" y="1265292"/>
            <a:ext cx="6624380" cy="2607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Pernyataan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dirty="0"/>
              <a:t>Pada </a:t>
            </a:r>
            <a:r>
              <a:rPr lang="en-ID" sz="3200" dirty="0" err="1"/>
              <a:t>suhu</a:t>
            </a:r>
            <a:r>
              <a:rPr lang="en-ID" sz="3200" dirty="0"/>
              <a:t> dan </a:t>
            </a:r>
            <a:r>
              <a:rPr lang="en-ID" sz="3200" dirty="0" err="1"/>
              <a:t>tekanan</a:t>
            </a:r>
            <a:r>
              <a:rPr lang="en-ID" sz="3200" dirty="0"/>
              <a:t> </a:t>
            </a:r>
            <a:r>
              <a:rPr lang="en-ID" sz="3200" dirty="0" err="1"/>
              <a:t>tetap</a:t>
            </a:r>
            <a:r>
              <a:rPr lang="en-ID" sz="3200" dirty="0"/>
              <a:t>, gas </a:t>
            </a:r>
            <a:r>
              <a:rPr lang="en-ID" sz="3200" dirty="0" err="1"/>
              <a:t>bertindak</a:t>
            </a:r>
            <a:r>
              <a:rPr lang="en-ID" sz="3200" dirty="0"/>
              <a:t> </a:t>
            </a:r>
            <a:r>
              <a:rPr lang="en-ID" sz="3200" dirty="0" err="1"/>
              <a:t>balas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nisbah</a:t>
            </a:r>
            <a:r>
              <a:rPr lang="en-ID" sz="3200" dirty="0"/>
              <a:t> volume yang </a:t>
            </a:r>
            <a:r>
              <a:rPr lang="en-ID" sz="3200" dirty="0" err="1"/>
              <a:t>mudah</a:t>
            </a:r>
            <a:r>
              <a:rPr lang="en-ID" sz="3200" dirty="0"/>
              <a:t> dan </a:t>
            </a:r>
            <a:r>
              <a:rPr lang="en-ID" sz="3200" dirty="0" err="1"/>
              <a:t>kecil</a:t>
            </a:r>
            <a:r>
              <a:rPr lang="en-ID" sz="3200" dirty="0"/>
              <a:t>.</a:t>
            </a:r>
            <a:endParaRPr kumimoji="0" lang="en-US" sz="3099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37521" y="5082168"/>
            <a:ext cx="676342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Contoh</a:t>
            </a: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en-ID" sz="3200" dirty="0"/>
              <a:t>2 L </a:t>
            </a:r>
            <a:r>
              <a:rPr lang="en-ID" sz="3200" dirty="0" err="1"/>
              <a:t>hidrogen</a:t>
            </a:r>
            <a:r>
              <a:rPr lang="en-ID" sz="3200" dirty="0"/>
              <a:t> </a:t>
            </a:r>
            <a:r>
              <a:rPr lang="en-ID" sz="3200" dirty="0" err="1"/>
              <a:t>bertindak</a:t>
            </a:r>
            <a:r>
              <a:rPr lang="en-ID" sz="3200" dirty="0"/>
              <a:t> </a:t>
            </a:r>
            <a:r>
              <a:rPr lang="en-ID" sz="3200" dirty="0" err="1"/>
              <a:t>balas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1 L </a:t>
            </a:r>
            <a:r>
              <a:rPr lang="en-ID" sz="3200" dirty="0" err="1"/>
              <a:t>oksigen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menghasilkan</a:t>
            </a:r>
            <a:r>
              <a:rPr lang="en-ID" sz="3200" dirty="0"/>
              <a:t> </a:t>
            </a:r>
            <a:r>
              <a:rPr lang="en-ID" sz="3200" dirty="0" err="1"/>
              <a:t>wap</a:t>
            </a:r>
            <a:r>
              <a:rPr lang="en-ID" sz="3200" dirty="0"/>
              <a:t> air. </a:t>
            </a:r>
            <a:r>
              <a:rPr lang="en-ID" sz="3200" dirty="0" err="1"/>
              <a:t>Berapa</a:t>
            </a:r>
            <a:r>
              <a:rPr lang="en-ID" sz="3200" dirty="0"/>
              <a:t> volume </a:t>
            </a:r>
            <a:r>
              <a:rPr lang="en-ID" sz="3200" dirty="0" err="1"/>
              <a:t>wap</a:t>
            </a:r>
            <a:r>
              <a:rPr lang="en-ID" sz="3200" dirty="0"/>
              <a:t> air yang </a:t>
            </a:r>
            <a:r>
              <a:rPr lang="en-ID" sz="3200" dirty="0" err="1"/>
              <a:t>terhasil</a:t>
            </a:r>
            <a:r>
              <a:rPr lang="en-ID" sz="3200" dirty="0"/>
              <a:t>?</a:t>
            </a:r>
          </a:p>
          <a:p>
            <a:endParaRPr lang="en-ID" sz="3200" dirty="0"/>
          </a:p>
          <a:p>
            <a:r>
              <a:rPr lang="en-ID" sz="3200" dirty="0" err="1"/>
              <a:t>Penyelesaian</a:t>
            </a:r>
            <a:r>
              <a:rPr lang="en-ID" sz="3200" dirty="0"/>
              <a:t>:</a:t>
            </a:r>
          </a:p>
          <a:p>
            <a:r>
              <a:rPr lang="en-ID" sz="3200" dirty="0"/>
              <a:t>2H</a:t>
            </a:r>
            <a:r>
              <a:rPr lang="en-ID" sz="2400" dirty="0"/>
              <a:t>2</a:t>
            </a:r>
            <a:r>
              <a:rPr lang="en-ID" sz="3200" dirty="0"/>
              <a:t> + O</a:t>
            </a:r>
            <a:r>
              <a:rPr lang="en-ID" sz="2400" dirty="0"/>
              <a:t>2</a:t>
            </a:r>
            <a:r>
              <a:rPr lang="en-ID" sz="3200" dirty="0"/>
              <a:t> → 2H</a:t>
            </a:r>
            <a:r>
              <a:rPr lang="en-ID" sz="2400" dirty="0"/>
              <a:t>2</a:t>
            </a:r>
            <a:r>
              <a:rPr lang="en-ID" sz="3200" dirty="0"/>
              <a:t>O ⇒ </a:t>
            </a:r>
            <a:r>
              <a:rPr lang="en-ID" sz="3200" dirty="0" err="1"/>
              <a:t>Nisbah</a:t>
            </a:r>
            <a:r>
              <a:rPr lang="en-ID" sz="3200" dirty="0"/>
              <a:t> volume: </a:t>
            </a:r>
          </a:p>
          <a:p>
            <a:r>
              <a:rPr lang="en-ID" sz="3200" dirty="0"/>
              <a:t>2 : 1 : 2 ⇒ Volume H</a:t>
            </a:r>
            <a:r>
              <a:rPr lang="en-ID" sz="2400" dirty="0"/>
              <a:t>2</a:t>
            </a:r>
            <a:r>
              <a:rPr lang="en-ID" sz="3200" dirty="0"/>
              <a:t>O = 2L</a:t>
            </a:r>
          </a:p>
        </p:txBody>
      </p:sp>
      <p:sp>
        <p:nvSpPr>
          <p:cNvPr id="16" name="Freeform 16"/>
          <p:cNvSpPr/>
          <p:nvPr/>
        </p:nvSpPr>
        <p:spPr>
          <a:xfrm>
            <a:off x="6463273" y="1252405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0" y="0"/>
                </a:moveTo>
                <a:lnTo>
                  <a:pt x="1459793" y="0"/>
                </a:lnTo>
                <a:lnTo>
                  <a:pt x="1459793" y="1217871"/>
                </a:lnTo>
                <a:lnTo>
                  <a:pt x="0" y="12178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539088" y="8287717"/>
            <a:ext cx="1459792" cy="1217871"/>
          </a:xfrm>
          <a:custGeom>
            <a:avLst/>
            <a:gdLst/>
            <a:ahLst/>
            <a:cxnLst/>
            <a:rect l="l" t="t" r="r" b="b"/>
            <a:pathLst>
              <a:path w="1459792" h="1217871">
                <a:moveTo>
                  <a:pt x="1459793" y="0"/>
                </a:moveTo>
                <a:lnTo>
                  <a:pt x="0" y="0"/>
                </a:lnTo>
                <a:lnTo>
                  <a:pt x="0" y="1217870"/>
                </a:lnTo>
                <a:lnTo>
                  <a:pt x="1459793" y="1217870"/>
                </a:lnTo>
                <a:lnTo>
                  <a:pt x="145979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636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92927" y="635164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4280049" y="0"/>
                </a:moveTo>
                <a:lnTo>
                  <a:pt x="0" y="0"/>
                </a:lnTo>
                <a:lnTo>
                  <a:pt x="0" y="5813310"/>
                </a:lnTo>
                <a:lnTo>
                  <a:pt x="4280049" y="5813310"/>
                </a:lnTo>
                <a:lnTo>
                  <a:pt x="42800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15119275" y="-166620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4280050" y="0"/>
                </a:moveTo>
                <a:lnTo>
                  <a:pt x="0" y="0"/>
                </a:lnTo>
                <a:lnTo>
                  <a:pt x="0" y="5813309"/>
                </a:lnTo>
                <a:lnTo>
                  <a:pt x="4280050" y="5813309"/>
                </a:lnTo>
                <a:lnTo>
                  <a:pt x="42800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7698411">
            <a:off x="1257912" y="-223852"/>
            <a:ext cx="2828433" cy="1414216"/>
          </a:xfrm>
          <a:custGeom>
            <a:avLst/>
            <a:gdLst/>
            <a:ahLst/>
            <a:cxnLst/>
            <a:rect l="l" t="t" r="r" b="b"/>
            <a:pathLst>
              <a:path w="2828433" h="1414216">
                <a:moveTo>
                  <a:pt x="0" y="0"/>
                </a:moveTo>
                <a:lnTo>
                  <a:pt x="2828433" y="0"/>
                </a:lnTo>
                <a:lnTo>
                  <a:pt x="2828433" y="1414216"/>
                </a:lnTo>
                <a:lnTo>
                  <a:pt x="0" y="1414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8023920">
            <a:off x="901194" y="-1201715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9"/>
                </a:lnTo>
                <a:lnTo>
                  <a:pt x="0" y="2618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903153">
            <a:off x="16961614" y="8716360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8"/>
                </a:lnTo>
                <a:lnTo>
                  <a:pt x="0" y="261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8209" y="1671486"/>
            <a:ext cx="13888057" cy="6944029"/>
          </a:xfrm>
          <a:custGeom>
            <a:avLst/>
            <a:gdLst/>
            <a:ahLst/>
            <a:cxnLst/>
            <a:rect l="l" t="t" r="r" b="b"/>
            <a:pathLst>
              <a:path w="13888057" h="6944029">
                <a:moveTo>
                  <a:pt x="0" y="0"/>
                </a:moveTo>
                <a:lnTo>
                  <a:pt x="13888057" y="0"/>
                </a:lnTo>
                <a:lnTo>
                  <a:pt x="13888057" y="6944028"/>
                </a:lnTo>
                <a:lnTo>
                  <a:pt x="0" y="6944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823903" y="2220760"/>
            <a:ext cx="848226" cy="5845480"/>
          </a:xfrm>
          <a:custGeom>
            <a:avLst/>
            <a:gdLst/>
            <a:ahLst/>
            <a:cxnLst/>
            <a:rect l="l" t="t" r="r" b="b"/>
            <a:pathLst>
              <a:path w="848226" h="5845480">
                <a:moveTo>
                  <a:pt x="0" y="0"/>
                </a:moveTo>
                <a:lnTo>
                  <a:pt x="848226" y="0"/>
                </a:lnTo>
                <a:lnTo>
                  <a:pt x="848226" y="5845480"/>
                </a:lnTo>
                <a:lnTo>
                  <a:pt x="0" y="5845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15665"/>
            </a:stretch>
          </a:blipFill>
        </p:spPr>
      </p:sp>
      <p:sp>
        <p:nvSpPr>
          <p:cNvPr id="13" name="Freeform 13"/>
          <p:cNvSpPr/>
          <p:nvPr/>
        </p:nvSpPr>
        <p:spPr>
          <a:xfrm rot="899738">
            <a:off x="14918973" y="8871930"/>
            <a:ext cx="1827765" cy="1750085"/>
          </a:xfrm>
          <a:custGeom>
            <a:avLst/>
            <a:gdLst/>
            <a:ahLst/>
            <a:cxnLst/>
            <a:rect l="l" t="t" r="r" b="b"/>
            <a:pathLst>
              <a:path w="1827765" h="1750085">
                <a:moveTo>
                  <a:pt x="0" y="0"/>
                </a:moveTo>
                <a:lnTo>
                  <a:pt x="1827765" y="0"/>
                </a:lnTo>
                <a:lnTo>
                  <a:pt x="1827765" y="1750085"/>
                </a:lnTo>
                <a:lnTo>
                  <a:pt x="0" y="1750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235688" y="2860857"/>
            <a:ext cx="11883587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dirty="0" err="1"/>
              <a:t>Campuran</a:t>
            </a:r>
            <a:r>
              <a:rPr lang="en-ID" sz="3200" dirty="0"/>
              <a:t> 6.00 g </a:t>
            </a:r>
            <a:r>
              <a:rPr lang="en-ID" sz="3200" dirty="0" err="1"/>
              <a:t>karbon</a:t>
            </a:r>
            <a:r>
              <a:rPr lang="en-ID" sz="3200" dirty="0"/>
              <a:t> dan 16.00 g </a:t>
            </a:r>
            <a:r>
              <a:rPr lang="en-ID" sz="3200" dirty="0" err="1"/>
              <a:t>tembaga</a:t>
            </a:r>
            <a:r>
              <a:rPr lang="en-ID" sz="3200" dirty="0"/>
              <a:t> (II) </a:t>
            </a:r>
            <a:r>
              <a:rPr lang="en-ID" sz="3200" dirty="0" err="1"/>
              <a:t>oksida</a:t>
            </a:r>
            <a:r>
              <a:rPr lang="en-ID" sz="3200" dirty="0"/>
              <a:t> </a:t>
            </a:r>
            <a:r>
              <a:rPr lang="en-ID" sz="3200" dirty="0" err="1"/>
              <a:t>dipanaskan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tiub</a:t>
            </a:r>
            <a:r>
              <a:rPr lang="en-ID" sz="3200" dirty="0"/>
              <a:t> </a:t>
            </a:r>
            <a:r>
              <a:rPr lang="en-ID" sz="3200" dirty="0" err="1"/>
              <a:t>tertutup</a:t>
            </a:r>
            <a:r>
              <a:rPr lang="en-ID" sz="3200" dirty="0"/>
              <a:t>. </a:t>
            </a:r>
            <a:r>
              <a:rPr lang="en-ID" sz="3200" dirty="0" err="1"/>
              <a:t>Reaksi</a:t>
            </a:r>
            <a:r>
              <a:rPr lang="en-ID" sz="3200" dirty="0"/>
              <a:t> </a:t>
            </a:r>
            <a:r>
              <a:rPr lang="en-ID" sz="3200" dirty="0" err="1"/>
              <a:t>menghasilkan</a:t>
            </a:r>
            <a:r>
              <a:rPr lang="en-ID" sz="3200" dirty="0"/>
              <a:t> </a:t>
            </a:r>
            <a:r>
              <a:rPr lang="en-ID" sz="3200" dirty="0" err="1"/>
              <a:t>tembaga</a:t>
            </a:r>
            <a:r>
              <a:rPr lang="en-ID" sz="3200" dirty="0"/>
              <a:t> dan </a:t>
            </a:r>
            <a:r>
              <a:rPr lang="en-ID" sz="3200" dirty="0" err="1"/>
              <a:t>karbon</a:t>
            </a:r>
            <a:r>
              <a:rPr lang="en-ID" sz="3200" dirty="0"/>
              <a:t> </a:t>
            </a:r>
            <a:r>
              <a:rPr lang="en-ID" sz="3200" dirty="0" err="1"/>
              <a:t>dioksida</a:t>
            </a:r>
            <a:r>
              <a:rPr lang="en-ID" sz="3200" dirty="0"/>
              <a:t>. Setelah </a:t>
            </a:r>
            <a:r>
              <a:rPr lang="en-ID" sz="3200" dirty="0" err="1"/>
              <a:t>tindak</a:t>
            </a:r>
            <a:r>
              <a:rPr lang="en-ID" sz="3200" dirty="0"/>
              <a:t> </a:t>
            </a:r>
            <a:r>
              <a:rPr lang="en-ID" sz="3200" dirty="0" err="1"/>
              <a:t>balas</a:t>
            </a:r>
            <a:r>
              <a:rPr lang="en-ID" sz="3200" dirty="0"/>
              <a:t>, </a:t>
            </a:r>
            <a:r>
              <a:rPr lang="en-ID" sz="3200" dirty="0" err="1"/>
              <a:t>terdapat</a:t>
            </a:r>
            <a:r>
              <a:rPr lang="en-ID" sz="3200" dirty="0"/>
              <a:t> 14.00 g </a:t>
            </a:r>
            <a:r>
              <a:rPr lang="en-ID" sz="3200" dirty="0" err="1"/>
              <a:t>tembaga</a:t>
            </a:r>
            <a:r>
              <a:rPr lang="en-ID" sz="3200" dirty="0"/>
              <a:t>. </a:t>
            </a:r>
            <a:r>
              <a:rPr lang="en-ID" sz="3200" dirty="0" err="1"/>
              <a:t>Buktikan</a:t>
            </a:r>
            <a:r>
              <a:rPr lang="en-ID" sz="3200" dirty="0"/>
              <a:t> </a:t>
            </a:r>
            <a:r>
              <a:rPr lang="en-ID" sz="3200" dirty="0" err="1"/>
              <a:t>bahawa</a:t>
            </a:r>
            <a:r>
              <a:rPr lang="en-ID" sz="3200" dirty="0"/>
              <a:t> </a:t>
            </a:r>
            <a:r>
              <a:rPr lang="en-ID" sz="3200" dirty="0" err="1"/>
              <a:t>hukum</a:t>
            </a:r>
            <a:r>
              <a:rPr lang="en-ID" sz="3200" dirty="0"/>
              <a:t> </a:t>
            </a:r>
            <a:r>
              <a:rPr lang="en-ID" sz="3200" dirty="0" err="1"/>
              <a:t>pemuliharaan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dipatuhi</a:t>
            </a:r>
            <a:r>
              <a:rPr lang="en-ID" sz="3200" dirty="0"/>
              <a:t>.</a:t>
            </a:r>
          </a:p>
          <a:p>
            <a:endParaRPr lang="en-ID" sz="3200" dirty="0"/>
          </a:p>
          <a:p>
            <a:r>
              <a:rPr lang="en-ID" sz="3200" dirty="0"/>
              <a:t>Langkah </a:t>
            </a:r>
            <a:r>
              <a:rPr lang="en-ID" sz="3200" dirty="0" err="1"/>
              <a:t>Penyelesaian</a:t>
            </a:r>
            <a:r>
              <a:rPr lang="en-ID" sz="3200" dirty="0"/>
              <a:t>:</a:t>
            </a:r>
          </a:p>
          <a:p>
            <a:pPr algn="ctr"/>
            <a:r>
              <a:rPr lang="en-ID" sz="3200" dirty="0" err="1"/>
              <a:t>Reaksi</a:t>
            </a:r>
            <a:r>
              <a:rPr lang="en-ID" sz="3200" dirty="0"/>
              <a:t>: C + 2CuO → 2Cu + CO</a:t>
            </a:r>
            <a:r>
              <a:rPr lang="en-ID" sz="2400" dirty="0"/>
              <a:t>2</a:t>
            </a:r>
          </a:p>
          <a:p>
            <a:r>
              <a:rPr lang="en-ID" sz="3200" dirty="0" err="1"/>
              <a:t>Jumlah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awal</a:t>
            </a:r>
            <a:r>
              <a:rPr lang="en-ID" sz="3200" dirty="0"/>
              <a:t> = 6.00 g + 16.00 g = 22.00 g</a:t>
            </a:r>
          </a:p>
          <a:p>
            <a:r>
              <a:rPr lang="en-ID" sz="3200" dirty="0" err="1"/>
              <a:t>Jisim</a:t>
            </a:r>
            <a:r>
              <a:rPr lang="en-ID" sz="3200" dirty="0"/>
              <a:t> Cu 		   = 14.00 g</a:t>
            </a:r>
          </a:p>
          <a:p>
            <a:r>
              <a:rPr lang="en-ID" sz="3200" dirty="0"/>
              <a:t>Jadi </a:t>
            </a:r>
            <a:r>
              <a:rPr lang="en-ID" sz="3200" dirty="0" err="1"/>
              <a:t>jisim</a:t>
            </a:r>
            <a:r>
              <a:rPr lang="en-ID" sz="3200" dirty="0"/>
              <a:t> CO₂         = 22.00 - 14.00 = 8.00 g</a:t>
            </a:r>
          </a:p>
          <a:p>
            <a:r>
              <a:rPr lang="en-ID" sz="3200" dirty="0"/>
              <a:t>→ </a:t>
            </a:r>
            <a:r>
              <a:rPr lang="en-ID" sz="3200" dirty="0" err="1"/>
              <a:t>Tiada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 </a:t>
            </a:r>
            <a:r>
              <a:rPr lang="en-ID" sz="3200" dirty="0" err="1"/>
              <a:t>hilang</a:t>
            </a:r>
            <a:r>
              <a:rPr lang="en-ID" sz="3200" dirty="0"/>
              <a:t>: ✅ </a:t>
            </a:r>
            <a:r>
              <a:rPr lang="en-ID" sz="3200" dirty="0" err="1"/>
              <a:t>hukum</a:t>
            </a:r>
            <a:r>
              <a:rPr lang="en-ID" sz="3200" dirty="0"/>
              <a:t> </a:t>
            </a:r>
            <a:r>
              <a:rPr lang="en-ID" sz="3200" dirty="0" err="1"/>
              <a:t>dipatuhi</a:t>
            </a:r>
            <a:endParaRPr lang="en-ID" sz="3200" dirty="0"/>
          </a:p>
        </p:txBody>
      </p:sp>
      <p:sp>
        <p:nvSpPr>
          <p:cNvPr id="23" name="TextBox 23"/>
          <p:cNvSpPr txBox="1"/>
          <p:nvPr/>
        </p:nvSpPr>
        <p:spPr>
          <a:xfrm>
            <a:off x="2848545" y="1862763"/>
            <a:ext cx="3247455" cy="99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599" dirty="0" err="1">
                <a:solidFill>
                  <a:srgbClr val="323232"/>
                </a:solidFill>
                <a:latin typeface="Marykate"/>
                <a:ea typeface="Marykate"/>
                <a:cs typeface="Marykate"/>
                <a:sym typeface="Marykate"/>
              </a:rPr>
              <a:t>Contoh</a:t>
            </a:r>
            <a:r>
              <a:rPr lang="en-US" sz="6599" dirty="0">
                <a:solidFill>
                  <a:srgbClr val="323232"/>
                </a:solidFill>
                <a:latin typeface="Marykate"/>
                <a:ea typeface="Marykate"/>
                <a:cs typeface="Marykate"/>
                <a:sym typeface="Marykate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2927" y="-187795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49" y="0"/>
                </a:lnTo>
                <a:lnTo>
                  <a:pt x="4280049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878752" y="644576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0" y="0"/>
                </a:moveTo>
                <a:lnTo>
                  <a:pt x="4280050" y="0"/>
                </a:lnTo>
                <a:lnTo>
                  <a:pt x="4280050" y="5813310"/>
                </a:lnTo>
                <a:lnTo>
                  <a:pt x="0" y="581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5664087">
            <a:off x="-975440" y="9262791"/>
            <a:ext cx="3055111" cy="2004916"/>
          </a:xfrm>
          <a:custGeom>
            <a:avLst/>
            <a:gdLst/>
            <a:ahLst/>
            <a:cxnLst/>
            <a:rect l="l" t="t" r="r" b="b"/>
            <a:pathLst>
              <a:path w="3055111" h="2004916">
                <a:moveTo>
                  <a:pt x="0" y="0"/>
                </a:moveTo>
                <a:lnTo>
                  <a:pt x="3055110" y="0"/>
                </a:lnTo>
                <a:lnTo>
                  <a:pt x="3055110" y="2004917"/>
                </a:lnTo>
                <a:lnTo>
                  <a:pt x="0" y="2004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903153">
            <a:off x="1994002" y="8716360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8"/>
                </a:lnTo>
                <a:lnTo>
                  <a:pt x="0" y="261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85165">
            <a:off x="15709327" y="-1095262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9"/>
                </a:lnTo>
                <a:lnTo>
                  <a:pt x="0" y="2618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06526" y="895258"/>
            <a:ext cx="13888057" cy="8820242"/>
          </a:xfrm>
          <a:custGeom>
            <a:avLst/>
            <a:gdLst/>
            <a:ahLst/>
            <a:cxnLst/>
            <a:rect l="l" t="t" r="r" b="b"/>
            <a:pathLst>
              <a:path w="13888057" h="6944029">
                <a:moveTo>
                  <a:pt x="0" y="0"/>
                </a:moveTo>
                <a:lnTo>
                  <a:pt x="13888057" y="0"/>
                </a:lnTo>
                <a:lnTo>
                  <a:pt x="13888057" y="6944028"/>
                </a:lnTo>
                <a:lnTo>
                  <a:pt x="0" y="6944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823903" y="2220760"/>
            <a:ext cx="848226" cy="5845480"/>
          </a:xfrm>
          <a:custGeom>
            <a:avLst/>
            <a:gdLst/>
            <a:ahLst/>
            <a:cxnLst/>
            <a:rect l="l" t="t" r="r" b="b"/>
            <a:pathLst>
              <a:path w="848226" h="5845480">
                <a:moveTo>
                  <a:pt x="0" y="0"/>
                </a:moveTo>
                <a:lnTo>
                  <a:pt x="848226" y="0"/>
                </a:lnTo>
                <a:lnTo>
                  <a:pt x="848226" y="5845480"/>
                </a:lnTo>
                <a:lnTo>
                  <a:pt x="0" y="5845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1566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34181" y="2041634"/>
            <a:ext cx="12747851" cy="7895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dirty="0" err="1"/>
              <a:t>Penambahan</a:t>
            </a:r>
            <a:r>
              <a:rPr lang="en-ID" sz="3200" dirty="0"/>
              <a:t> </a:t>
            </a:r>
            <a:r>
              <a:rPr lang="en-ID" sz="3200" dirty="0" err="1"/>
              <a:t>konsep</a:t>
            </a:r>
            <a:r>
              <a:rPr lang="en-ID" sz="3200" dirty="0"/>
              <a:t>:</a:t>
            </a:r>
          </a:p>
          <a:p>
            <a:r>
              <a:rPr lang="en-ID" sz="3200" dirty="0" err="1"/>
              <a:t>Gunakan</a:t>
            </a:r>
            <a:r>
              <a:rPr lang="en-ID" sz="3200" dirty="0"/>
              <a:t> </a:t>
            </a:r>
            <a:r>
              <a:rPr lang="en-ID" sz="3200" dirty="0" err="1"/>
              <a:t>analisis</a:t>
            </a:r>
            <a:r>
              <a:rPr lang="en-ID" sz="3200" dirty="0"/>
              <a:t> </a:t>
            </a:r>
            <a:r>
              <a:rPr lang="en-ID" sz="3200" dirty="0" err="1"/>
              <a:t>gravimetrik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data </a:t>
            </a:r>
            <a:r>
              <a:rPr lang="en-ID" sz="3200" dirty="0" err="1"/>
              <a:t>empirikal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menyemak</a:t>
            </a:r>
            <a:r>
              <a:rPr lang="en-ID" sz="3200" dirty="0"/>
              <a:t> </a:t>
            </a:r>
            <a:r>
              <a:rPr lang="en-ID" sz="3200" dirty="0" err="1"/>
              <a:t>hukum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.</a:t>
            </a:r>
          </a:p>
          <a:p>
            <a:endParaRPr lang="en-ID" sz="3200" dirty="0"/>
          </a:p>
          <a:p>
            <a:r>
              <a:rPr lang="en-ID" sz="3200" dirty="0" err="1"/>
              <a:t>Contoh</a:t>
            </a:r>
            <a:r>
              <a:rPr lang="en-ID" sz="3200" dirty="0"/>
              <a:t> </a:t>
            </a:r>
            <a:r>
              <a:rPr lang="en-ID" sz="3200" dirty="0" err="1"/>
              <a:t>Kompleks</a:t>
            </a:r>
            <a:r>
              <a:rPr lang="en-ID" sz="3200" dirty="0"/>
              <a:t>:</a:t>
            </a:r>
          </a:p>
          <a:p>
            <a:r>
              <a:rPr lang="en-ID" sz="3200" dirty="0" err="1"/>
              <a:t>Suatu</a:t>
            </a:r>
            <a:r>
              <a:rPr lang="en-ID" sz="3200" dirty="0"/>
              <a:t> </a:t>
            </a:r>
            <a:r>
              <a:rPr lang="en-ID" sz="3200" dirty="0" err="1"/>
              <a:t>sebatian</a:t>
            </a:r>
            <a:r>
              <a:rPr lang="en-ID" sz="3200" dirty="0"/>
              <a:t> </a:t>
            </a:r>
            <a:r>
              <a:rPr lang="en-ID" sz="3200" dirty="0" err="1"/>
              <a:t>mengandungi</a:t>
            </a:r>
            <a:r>
              <a:rPr lang="en-ID" sz="3200" dirty="0"/>
              <a:t> 27.3% </a:t>
            </a:r>
            <a:r>
              <a:rPr lang="en-ID" sz="3200" dirty="0" err="1"/>
              <a:t>karbon</a:t>
            </a:r>
            <a:r>
              <a:rPr lang="en-ID" sz="3200" dirty="0"/>
              <a:t> dan 72.7% </a:t>
            </a:r>
            <a:r>
              <a:rPr lang="en-ID" sz="3200" dirty="0" err="1"/>
              <a:t>oksigen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jisim</a:t>
            </a:r>
            <a:r>
              <a:rPr lang="en-ID" sz="3200" dirty="0"/>
              <a:t>. Jika </a:t>
            </a:r>
            <a:r>
              <a:rPr lang="en-ID" sz="3200" dirty="0" err="1"/>
              <a:t>jisim</a:t>
            </a:r>
            <a:r>
              <a:rPr lang="en-ID" sz="3200" dirty="0"/>
              <a:t> molar </a:t>
            </a:r>
            <a:r>
              <a:rPr lang="en-ID" sz="3200" dirty="0" err="1"/>
              <a:t>karbon</a:t>
            </a:r>
            <a:r>
              <a:rPr lang="en-ID" sz="3200" dirty="0"/>
              <a:t> = 12 g/mol dan </a:t>
            </a:r>
            <a:r>
              <a:rPr lang="en-ID" sz="3200" dirty="0" err="1"/>
              <a:t>oksigen</a:t>
            </a:r>
            <a:r>
              <a:rPr lang="en-ID" sz="3200" dirty="0"/>
              <a:t> = 16 g/mol, </a:t>
            </a:r>
            <a:r>
              <a:rPr lang="en-ID" sz="3200" dirty="0" err="1"/>
              <a:t>buktikan</a:t>
            </a:r>
            <a:r>
              <a:rPr lang="en-ID" sz="3200" dirty="0"/>
              <a:t> formula </a:t>
            </a:r>
            <a:r>
              <a:rPr lang="en-ID" sz="3200" dirty="0" err="1"/>
              <a:t>empiriknya</a:t>
            </a:r>
            <a:r>
              <a:rPr lang="en-ID" sz="3200" dirty="0"/>
              <a:t> </a:t>
            </a:r>
            <a:r>
              <a:rPr lang="en-ID" sz="3200" dirty="0" err="1"/>
              <a:t>mematuhi</a:t>
            </a:r>
            <a:r>
              <a:rPr lang="en-ID" sz="3200" dirty="0"/>
              <a:t> </a:t>
            </a:r>
            <a:r>
              <a:rPr lang="en-ID" sz="3200" dirty="0" err="1"/>
              <a:t>hukum</a:t>
            </a:r>
            <a:r>
              <a:rPr lang="en-ID" sz="3200" dirty="0"/>
              <a:t> </a:t>
            </a:r>
            <a:r>
              <a:rPr lang="en-ID" sz="3200" dirty="0" err="1"/>
              <a:t>perbandingan</a:t>
            </a:r>
            <a:r>
              <a:rPr lang="en-ID" sz="3200" dirty="0"/>
              <a:t> </a:t>
            </a:r>
            <a:r>
              <a:rPr lang="en-ID" sz="3200" dirty="0" err="1"/>
              <a:t>tetap</a:t>
            </a:r>
            <a:r>
              <a:rPr lang="en-ID" sz="3200" dirty="0"/>
              <a:t>.</a:t>
            </a:r>
          </a:p>
          <a:p>
            <a:endParaRPr lang="en-ID" sz="3200" dirty="0"/>
          </a:p>
          <a:p>
            <a:r>
              <a:rPr lang="en-ID" sz="3200" dirty="0" err="1"/>
              <a:t>Penyelesaian</a:t>
            </a:r>
            <a:r>
              <a:rPr lang="en-ID" sz="3200" dirty="0"/>
              <a:t>:</a:t>
            </a:r>
          </a:p>
          <a:p>
            <a:r>
              <a:rPr lang="en-ID" sz="3200" dirty="0"/>
              <a:t>Mol C = 27.3 = 2.275 Mol, Mol O = 72.7 = 4.544 </a:t>
            </a:r>
          </a:p>
          <a:p>
            <a:r>
              <a:rPr lang="en-ID" sz="3200" dirty="0"/>
              <a:t>	      12		     	             16</a:t>
            </a:r>
          </a:p>
          <a:p>
            <a:r>
              <a:rPr lang="en-ID" sz="3200" dirty="0"/>
              <a:t>⇒ </a:t>
            </a:r>
            <a:r>
              <a:rPr lang="en-ID" sz="3200" dirty="0" err="1"/>
              <a:t>Nisbah</a:t>
            </a:r>
            <a:r>
              <a:rPr lang="en-ID" sz="3200" dirty="0"/>
              <a:t> mol: 2.275   4.544 ≈ 1 : 2 ⇒ Formula </a:t>
            </a:r>
            <a:r>
              <a:rPr lang="en-ID" sz="3200" dirty="0" err="1"/>
              <a:t>empirik</a:t>
            </a:r>
            <a:r>
              <a:rPr lang="en-ID" sz="3200" dirty="0"/>
              <a:t>: CO2</a:t>
            </a:r>
          </a:p>
          <a:p>
            <a:r>
              <a:rPr lang="en-ID" sz="3200" dirty="0"/>
              <a:t>		        2.275	 2.275</a:t>
            </a:r>
          </a:p>
          <a:p>
            <a:r>
              <a:rPr lang="en-ID" sz="3200" dirty="0"/>
              <a:t>→ </a:t>
            </a:r>
            <a:r>
              <a:rPr lang="en-ID" sz="3200" dirty="0" err="1"/>
              <a:t>Menunjukkan</a:t>
            </a:r>
            <a:r>
              <a:rPr lang="en-ID" sz="3200" dirty="0"/>
              <a:t> </a:t>
            </a:r>
            <a:r>
              <a:rPr lang="en-ID" sz="3200" dirty="0" err="1"/>
              <a:t>perbandingan</a:t>
            </a:r>
            <a:r>
              <a:rPr lang="en-ID" sz="3200" dirty="0"/>
              <a:t> </a:t>
            </a:r>
            <a:r>
              <a:rPr lang="en-ID" sz="3200" dirty="0" err="1"/>
              <a:t>tetap</a:t>
            </a:r>
            <a:r>
              <a:rPr lang="en-ID" sz="3200" dirty="0"/>
              <a:t> </a:t>
            </a:r>
            <a:r>
              <a:rPr lang="en-ID" sz="3200" dirty="0" err="1"/>
              <a:t>antara</a:t>
            </a:r>
            <a:r>
              <a:rPr lang="en-ID" sz="3200" dirty="0"/>
              <a:t> </a:t>
            </a:r>
            <a:r>
              <a:rPr lang="en-ID" sz="3200" dirty="0" err="1"/>
              <a:t>unsur</a:t>
            </a:r>
            <a:r>
              <a:rPr lang="en-ID" sz="3200" dirty="0"/>
              <a:t>: ✅ </a:t>
            </a:r>
            <a:r>
              <a:rPr lang="en-ID" sz="3200" dirty="0" err="1"/>
              <a:t>hukum</a:t>
            </a:r>
            <a:r>
              <a:rPr lang="en-ID" sz="3200" dirty="0"/>
              <a:t> </a:t>
            </a:r>
            <a:r>
              <a:rPr lang="en-ID" sz="3200" dirty="0" err="1"/>
              <a:t>dipatuhi</a:t>
            </a:r>
            <a:endParaRPr lang="en-ID" sz="3200" dirty="0"/>
          </a:p>
          <a:p>
            <a:pPr marL="0" lvl="1" indent="0">
              <a:lnSpc>
                <a:spcPts val="4340"/>
              </a:lnSpc>
              <a:spcBef>
                <a:spcPct val="0"/>
              </a:spcBef>
            </a:pPr>
            <a:endParaRPr lang="en-US" sz="3100" dirty="0">
              <a:solidFill>
                <a:srgbClr val="323232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13380" y="1009448"/>
            <a:ext cx="4280049" cy="99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599" dirty="0" err="1">
                <a:solidFill>
                  <a:srgbClr val="323232"/>
                </a:solidFill>
                <a:latin typeface="Marykate"/>
                <a:ea typeface="Marykate"/>
                <a:cs typeface="Marykate"/>
                <a:sym typeface="Marykate"/>
              </a:rPr>
              <a:t>Contoh</a:t>
            </a:r>
            <a:r>
              <a:rPr lang="en-US" sz="6599" dirty="0">
                <a:solidFill>
                  <a:srgbClr val="323232"/>
                </a:solidFill>
                <a:latin typeface="Marykate"/>
                <a:ea typeface="Marykate"/>
                <a:cs typeface="Marykate"/>
                <a:sym typeface="Marykate"/>
              </a:rPr>
              <a:t> 2</a:t>
            </a:r>
          </a:p>
        </p:txBody>
      </p:sp>
      <p:sp>
        <p:nvSpPr>
          <p:cNvPr id="23" name="Freeform 23"/>
          <p:cNvSpPr/>
          <p:nvPr/>
        </p:nvSpPr>
        <p:spPr>
          <a:xfrm rot="-8480795">
            <a:off x="16685389" y="-30496"/>
            <a:ext cx="1871721" cy="1871721"/>
          </a:xfrm>
          <a:custGeom>
            <a:avLst/>
            <a:gdLst/>
            <a:ahLst/>
            <a:cxnLst/>
            <a:rect l="l" t="t" r="r" b="b"/>
            <a:pathLst>
              <a:path w="1871721" h="1871721">
                <a:moveTo>
                  <a:pt x="0" y="0"/>
                </a:moveTo>
                <a:lnTo>
                  <a:pt x="1871722" y="0"/>
                </a:lnTo>
                <a:lnTo>
                  <a:pt x="1871722" y="1871721"/>
                </a:lnTo>
                <a:lnTo>
                  <a:pt x="0" y="18717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D50174-08A3-49E3-8E41-030A9EADD540}"/>
              </a:ext>
            </a:extLst>
          </p:cNvPr>
          <p:cNvCxnSpPr>
            <a:cxnSpLocks/>
          </p:cNvCxnSpPr>
          <p:nvPr/>
        </p:nvCxnSpPr>
        <p:spPr>
          <a:xfrm>
            <a:off x="5638800" y="83439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050BEE-B3A7-4EE1-8107-E491B2445373}"/>
              </a:ext>
            </a:extLst>
          </p:cNvPr>
          <p:cNvCxnSpPr>
            <a:cxnSpLocks/>
          </p:cNvCxnSpPr>
          <p:nvPr/>
        </p:nvCxnSpPr>
        <p:spPr>
          <a:xfrm>
            <a:off x="6858000" y="8361218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7775A0E-61A4-4C8E-84E9-FCA37E922F88}"/>
              </a:ext>
            </a:extLst>
          </p:cNvPr>
          <p:cNvSpPr txBox="1"/>
          <p:nvPr/>
        </p:nvSpPr>
        <p:spPr>
          <a:xfrm>
            <a:off x="6579194" y="8051512"/>
            <a:ext cx="74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:</a:t>
            </a:r>
            <a:endParaRPr lang="en-ID" sz="32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7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92927" y="635164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4280049" y="0"/>
                </a:moveTo>
                <a:lnTo>
                  <a:pt x="0" y="0"/>
                </a:lnTo>
                <a:lnTo>
                  <a:pt x="0" y="5813310"/>
                </a:lnTo>
                <a:lnTo>
                  <a:pt x="4280049" y="5813310"/>
                </a:lnTo>
                <a:lnTo>
                  <a:pt x="42800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15119275" y="-1666205"/>
            <a:ext cx="4280049" cy="5813310"/>
          </a:xfrm>
          <a:custGeom>
            <a:avLst/>
            <a:gdLst/>
            <a:ahLst/>
            <a:cxnLst/>
            <a:rect l="l" t="t" r="r" b="b"/>
            <a:pathLst>
              <a:path w="4280049" h="5813310">
                <a:moveTo>
                  <a:pt x="4280050" y="0"/>
                </a:moveTo>
                <a:lnTo>
                  <a:pt x="0" y="0"/>
                </a:lnTo>
                <a:lnTo>
                  <a:pt x="0" y="5813309"/>
                </a:lnTo>
                <a:lnTo>
                  <a:pt x="4280050" y="5813309"/>
                </a:lnTo>
                <a:lnTo>
                  <a:pt x="42800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7698411">
            <a:off x="1257912" y="-223852"/>
            <a:ext cx="2828433" cy="1414216"/>
          </a:xfrm>
          <a:custGeom>
            <a:avLst/>
            <a:gdLst/>
            <a:ahLst/>
            <a:cxnLst/>
            <a:rect l="l" t="t" r="r" b="b"/>
            <a:pathLst>
              <a:path w="2828433" h="1414216">
                <a:moveTo>
                  <a:pt x="0" y="0"/>
                </a:moveTo>
                <a:lnTo>
                  <a:pt x="2828433" y="0"/>
                </a:lnTo>
                <a:lnTo>
                  <a:pt x="2828433" y="1414216"/>
                </a:lnTo>
                <a:lnTo>
                  <a:pt x="0" y="1414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8023920">
            <a:off x="901194" y="-1201715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9"/>
                </a:lnTo>
                <a:lnTo>
                  <a:pt x="0" y="2618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903153">
            <a:off x="16961614" y="8716360"/>
            <a:ext cx="739658" cy="2618258"/>
          </a:xfrm>
          <a:custGeom>
            <a:avLst/>
            <a:gdLst/>
            <a:ahLst/>
            <a:cxnLst/>
            <a:rect l="l" t="t" r="r" b="b"/>
            <a:pathLst>
              <a:path w="739658" h="2618258">
                <a:moveTo>
                  <a:pt x="0" y="0"/>
                </a:moveTo>
                <a:lnTo>
                  <a:pt x="739658" y="0"/>
                </a:lnTo>
                <a:lnTo>
                  <a:pt x="739658" y="2618258"/>
                </a:lnTo>
                <a:lnTo>
                  <a:pt x="0" y="261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8209" y="1028700"/>
            <a:ext cx="13888057" cy="7586815"/>
          </a:xfrm>
          <a:custGeom>
            <a:avLst/>
            <a:gdLst/>
            <a:ahLst/>
            <a:cxnLst/>
            <a:rect l="l" t="t" r="r" b="b"/>
            <a:pathLst>
              <a:path w="13888057" h="6944029">
                <a:moveTo>
                  <a:pt x="0" y="0"/>
                </a:moveTo>
                <a:lnTo>
                  <a:pt x="13888057" y="0"/>
                </a:lnTo>
                <a:lnTo>
                  <a:pt x="13888057" y="6944028"/>
                </a:lnTo>
                <a:lnTo>
                  <a:pt x="0" y="6944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823903" y="2220760"/>
            <a:ext cx="848226" cy="5845480"/>
          </a:xfrm>
          <a:custGeom>
            <a:avLst/>
            <a:gdLst/>
            <a:ahLst/>
            <a:cxnLst/>
            <a:rect l="l" t="t" r="r" b="b"/>
            <a:pathLst>
              <a:path w="848226" h="5845480">
                <a:moveTo>
                  <a:pt x="0" y="0"/>
                </a:moveTo>
                <a:lnTo>
                  <a:pt x="848226" y="0"/>
                </a:lnTo>
                <a:lnTo>
                  <a:pt x="848226" y="5845480"/>
                </a:lnTo>
                <a:lnTo>
                  <a:pt x="0" y="5845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15665"/>
            </a:stretch>
          </a:blipFill>
        </p:spPr>
      </p:sp>
      <p:sp>
        <p:nvSpPr>
          <p:cNvPr id="13" name="Freeform 13"/>
          <p:cNvSpPr/>
          <p:nvPr/>
        </p:nvSpPr>
        <p:spPr>
          <a:xfrm rot="899738">
            <a:off x="14918973" y="8871930"/>
            <a:ext cx="1827765" cy="1750085"/>
          </a:xfrm>
          <a:custGeom>
            <a:avLst/>
            <a:gdLst/>
            <a:ahLst/>
            <a:cxnLst/>
            <a:rect l="l" t="t" r="r" b="b"/>
            <a:pathLst>
              <a:path w="1827765" h="1750085">
                <a:moveTo>
                  <a:pt x="0" y="0"/>
                </a:moveTo>
                <a:lnTo>
                  <a:pt x="1827765" y="0"/>
                </a:lnTo>
                <a:lnTo>
                  <a:pt x="1827765" y="1750085"/>
                </a:lnTo>
                <a:lnTo>
                  <a:pt x="0" y="1750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320852" y="2418250"/>
            <a:ext cx="12513415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dirty="0"/>
              <a:t>Nitrogen </a:t>
            </a:r>
            <a:r>
              <a:rPr lang="en-ID" sz="3200" dirty="0" err="1"/>
              <a:t>membentuk</a:t>
            </a:r>
            <a:r>
              <a:rPr lang="en-ID" sz="3200" dirty="0"/>
              <a:t> </a:t>
            </a:r>
            <a:r>
              <a:rPr lang="en-ID" sz="3200" dirty="0" err="1"/>
              <a:t>dua</a:t>
            </a:r>
            <a:r>
              <a:rPr lang="en-ID" sz="3200" dirty="0"/>
              <a:t> </a:t>
            </a:r>
            <a:r>
              <a:rPr lang="en-ID" sz="3200" dirty="0" err="1"/>
              <a:t>sebatian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oksigen</a:t>
            </a:r>
            <a:r>
              <a:rPr lang="en-ID" sz="3200" dirty="0"/>
              <a:t>.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sebatian</a:t>
            </a:r>
            <a:r>
              <a:rPr lang="en-ID" sz="3200" dirty="0"/>
              <a:t> A, 28 g nitrogen </a:t>
            </a:r>
            <a:r>
              <a:rPr lang="en-ID" sz="3200" dirty="0" err="1"/>
              <a:t>bergabung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32 g </a:t>
            </a:r>
            <a:r>
              <a:rPr lang="en-ID" sz="3200" dirty="0" err="1"/>
              <a:t>oksigen</a:t>
            </a:r>
            <a:r>
              <a:rPr lang="en-ID" sz="3200" dirty="0"/>
              <a:t>.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sebatian</a:t>
            </a:r>
            <a:r>
              <a:rPr lang="en-ID" sz="3200" dirty="0"/>
              <a:t> B, 28 g nitrogen </a:t>
            </a:r>
            <a:r>
              <a:rPr lang="en-ID" sz="3200" dirty="0" err="1"/>
              <a:t>bergabung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64 g </a:t>
            </a:r>
            <a:r>
              <a:rPr lang="en-ID" sz="3200" dirty="0" err="1"/>
              <a:t>oksigen</a:t>
            </a:r>
            <a:r>
              <a:rPr lang="en-ID" sz="3200" dirty="0"/>
              <a:t>. </a:t>
            </a:r>
            <a:r>
              <a:rPr lang="en-ID" sz="3200" dirty="0" err="1"/>
              <a:t>Tunjukkan</a:t>
            </a:r>
            <a:r>
              <a:rPr lang="en-ID" sz="3200" dirty="0"/>
              <a:t> </a:t>
            </a:r>
            <a:r>
              <a:rPr lang="en-ID" sz="3200" dirty="0" err="1"/>
              <a:t>bahawa</a:t>
            </a:r>
            <a:r>
              <a:rPr lang="en-ID" sz="3200" dirty="0"/>
              <a:t> </a:t>
            </a:r>
            <a:r>
              <a:rPr lang="en-ID" sz="3200" dirty="0" err="1"/>
              <a:t>perbandingan</a:t>
            </a:r>
            <a:r>
              <a:rPr lang="en-ID" sz="3200" dirty="0"/>
              <a:t> </a:t>
            </a:r>
            <a:r>
              <a:rPr lang="en-ID" sz="3200" dirty="0" err="1"/>
              <a:t>berganda</a:t>
            </a:r>
            <a:r>
              <a:rPr lang="en-ID" sz="3200" dirty="0"/>
              <a:t> </a:t>
            </a:r>
            <a:r>
              <a:rPr lang="en-ID" sz="3200" dirty="0" err="1"/>
              <a:t>berlaku</a:t>
            </a:r>
            <a:r>
              <a:rPr lang="en-ID" sz="3200" dirty="0"/>
              <a:t> dan </a:t>
            </a:r>
            <a:r>
              <a:rPr lang="en-ID" sz="3200" dirty="0" err="1"/>
              <a:t>tentukan</a:t>
            </a:r>
            <a:r>
              <a:rPr lang="en-ID" sz="3200" dirty="0"/>
              <a:t> formula </a:t>
            </a:r>
            <a:r>
              <a:rPr lang="en-ID" sz="3200" dirty="0" err="1"/>
              <a:t>empirik</a:t>
            </a:r>
            <a:r>
              <a:rPr lang="en-ID" sz="3200" dirty="0"/>
              <a:t> </a:t>
            </a:r>
            <a:r>
              <a:rPr lang="en-ID" sz="3200" dirty="0" err="1"/>
              <a:t>mungkin</a:t>
            </a:r>
            <a:r>
              <a:rPr lang="en-ID" sz="3200" dirty="0"/>
              <a:t> </a:t>
            </a:r>
            <a:r>
              <a:rPr lang="en-ID" sz="3200" dirty="0" err="1"/>
              <a:t>bagi</a:t>
            </a:r>
            <a:r>
              <a:rPr lang="en-ID" sz="3200" dirty="0"/>
              <a:t> A dan B.</a:t>
            </a:r>
          </a:p>
          <a:p>
            <a:endParaRPr lang="en-ID" sz="3200" dirty="0"/>
          </a:p>
          <a:p>
            <a:r>
              <a:rPr lang="en-ID" sz="3200" dirty="0" err="1"/>
              <a:t>Penyelesaian</a:t>
            </a:r>
            <a:r>
              <a:rPr lang="en-ID" sz="3200" dirty="0"/>
              <a:t>:</a:t>
            </a:r>
          </a:p>
          <a:p>
            <a:r>
              <a:rPr lang="en-ID" sz="3200" dirty="0" err="1"/>
              <a:t>Nisbah</a:t>
            </a:r>
            <a:r>
              <a:rPr lang="en-ID" sz="3200" dirty="0"/>
              <a:t> O (</a:t>
            </a:r>
            <a:r>
              <a:rPr lang="en-ID" sz="3200" dirty="0" err="1"/>
              <a:t>jisim</a:t>
            </a:r>
            <a:r>
              <a:rPr lang="en-ID" sz="3200" dirty="0"/>
              <a:t>) : 32 = 1.14 dan 64 = 2.29 </a:t>
            </a:r>
          </a:p>
          <a:p>
            <a:r>
              <a:rPr lang="en-ID" sz="3200" dirty="0"/>
              <a:t>			  28		       28</a:t>
            </a:r>
          </a:p>
          <a:p>
            <a:r>
              <a:rPr lang="en-ID" sz="3200" dirty="0"/>
              <a:t>⇒ </a:t>
            </a:r>
            <a:r>
              <a:rPr lang="en-ID" sz="3200" dirty="0" err="1"/>
              <a:t>Nisbah</a:t>
            </a:r>
            <a:r>
              <a:rPr lang="en-ID" sz="3200" dirty="0"/>
              <a:t> O </a:t>
            </a:r>
            <a:r>
              <a:rPr lang="en-ID" sz="3200" dirty="0" err="1"/>
              <a:t>dalam</a:t>
            </a:r>
            <a:r>
              <a:rPr lang="en-ID" sz="3200" dirty="0"/>
              <a:t> A : B = 1.14 : 2.29 ≈ 1 : 2</a:t>
            </a:r>
          </a:p>
          <a:p>
            <a:r>
              <a:rPr lang="en-ID" sz="3200" dirty="0"/>
              <a:t>⇒ Formula </a:t>
            </a:r>
            <a:r>
              <a:rPr lang="en-ID" sz="3200" dirty="0" err="1"/>
              <a:t>empirik</a:t>
            </a:r>
            <a:r>
              <a:rPr lang="en-ID" sz="3200" dirty="0"/>
              <a:t> : NO dan NO</a:t>
            </a:r>
            <a:r>
              <a:rPr lang="en-ID" sz="2400" dirty="0"/>
              <a:t>2</a:t>
            </a:r>
          </a:p>
          <a:p>
            <a:r>
              <a:rPr lang="en-ID" sz="3200" dirty="0"/>
              <a:t>→ ✅ </a:t>
            </a:r>
            <a:r>
              <a:rPr lang="en-ID" sz="3200" dirty="0" err="1"/>
              <a:t>hukum</a:t>
            </a:r>
            <a:r>
              <a:rPr lang="en-ID" sz="3200" dirty="0"/>
              <a:t> </a:t>
            </a:r>
            <a:r>
              <a:rPr lang="en-ID" sz="3200" dirty="0" err="1"/>
              <a:t>dipatuhi</a:t>
            </a:r>
            <a:endParaRPr lang="en-ID" sz="3200" dirty="0"/>
          </a:p>
        </p:txBody>
      </p:sp>
      <p:sp>
        <p:nvSpPr>
          <p:cNvPr id="23" name="TextBox 23"/>
          <p:cNvSpPr txBox="1"/>
          <p:nvPr/>
        </p:nvSpPr>
        <p:spPr>
          <a:xfrm>
            <a:off x="2672128" y="1240450"/>
            <a:ext cx="3717690" cy="99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599" dirty="0" err="1">
                <a:solidFill>
                  <a:srgbClr val="323232"/>
                </a:solidFill>
                <a:latin typeface="Marykate"/>
                <a:ea typeface="Marykate"/>
                <a:cs typeface="Marykate"/>
                <a:sym typeface="Marykate"/>
              </a:rPr>
              <a:t>Contoh</a:t>
            </a:r>
            <a:r>
              <a:rPr lang="en-US" sz="6599" dirty="0">
                <a:solidFill>
                  <a:srgbClr val="323232"/>
                </a:solidFill>
                <a:latin typeface="Marykate"/>
                <a:ea typeface="Marykate"/>
                <a:cs typeface="Marykate"/>
                <a:sym typeface="Marykate"/>
              </a:rPr>
              <a:t> 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45A73B-3A25-451D-8138-7F0B69A5A7F1}"/>
              </a:ext>
            </a:extLst>
          </p:cNvPr>
          <p:cNvCxnSpPr/>
          <p:nvPr/>
        </p:nvCxnSpPr>
        <p:spPr>
          <a:xfrm>
            <a:off x="6103952" y="5829300"/>
            <a:ext cx="677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7C1068-269D-4B75-9FE8-F7DC430DEDFB}"/>
              </a:ext>
            </a:extLst>
          </p:cNvPr>
          <p:cNvCxnSpPr/>
          <p:nvPr/>
        </p:nvCxnSpPr>
        <p:spPr>
          <a:xfrm>
            <a:off x="8466152" y="5829300"/>
            <a:ext cx="677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811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TT Interphases</vt:lpstr>
      <vt:lpstr>Arial</vt:lpstr>
      <vt:lpstr>Calibri</vt:lpstr>
      <vt:lpstr>Marykate</vt:lpstr>
      <vt:lpstr>TT Interphases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4</cp:revision>
  <dcterms:created xsi:type="dcterms:W3CDTF">2006-08-16T00:00:00Z</dcterms:created>
  <dcterms:modified xsi:type="dcterms:W3CDTF">2025-08-07T03:15:38Z</dcterms:modified>
  <dc:identifier>DAGvH31X-qc</dc:identifier>
</cp:coreProperties>
</file>