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6" r:id="rId5"/>
    <p:sldId id="267" r:id="rId6"/>
    <p:sldId id="260" r:id="rId7"/>
    <p:sldId id="262" r:id="rId8"/>
    <p:sldId id="261" r:id="rId9"/>
    <p:sldId id="263" r:id="rId10"/>
    <p:sldId id="270" r:id="rId11"/>
    <p:sldId id="268" r:id="rId12"/>
    <p:sldId id="271" r:id="rId13"/>
    <p:sldId id="269" r:id="rId14"/>
    <p:sldId id="264" r:id="rId15"/>
    <p:sldId id="265" r:id="rId16"/>
  </p:sldIdLst>
  <p:sldSz cx="18288000" cy="10287000"/>
  <p:notesSz cx="6858000" cy="9144000"/>
  <p:embeddedFontLst>
    <p:embeddedFont>
      <p:font typeface="210 어린아이" panose="020B0604020202020204" charset="-127"/>
      <p:regular r:id="rId17"/>
    </p:embeddedFont>
    <p:embeddedFont>
      <p:font typeface="TDTD달리자" panose="020B0604020202020204" charset="-127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11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37181" y="6660629"/>
            <a:ext cx="18962363" cy="5957342"/>
          </a:xfrm>
          <a:custGeom>
            <a:avLst/>
            <a:gdLst/>
            <a:ahLst/>
            <a:cxnLst/>
            <a:rect l="l" t="t" r="r" b="b"/>
            <a:pathLst>
              <a:path w="18962363" h="5957342">
                <a:moveTo>
                  <a:pt x="0" y="0"/>
                </a:moveTo>
                <a:lnTo>
                  <a:pt x="18962362" y="0"/>
                </a:lnTo>
                <a:lnTo>
                  <a:pt x="18962362" y="5957342"/>
                </a:lnTo>
                <a:lnTo>
                  <a:pt x="0" y="5957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8675" y="625293"/>
            <a:ext cx="20721654" cy="6475517"/>
          </a:xfrm>
          <a:custGeom>
            <a:avLst/>
            <a:gdLst/>
            <a:ahLst/>
            <a:cxnLst/>
            <a:rect l="l" t="t" r="r" b="b"/>
            <a:pathLst>
              <a:path w="20721654" h="6475517">
                <a:moveTo>
                  <a:pt x="0" y="0"/>
                </a:moveTo>
                <a:lnTo>
                  <a:pt x="20721654" y="0"/>
                </a:lnTo>
                <a:lnTo>
                  <a:pt x="20721654" y="6475516"/>
                </a:lnTo>
                <a:lnTo>
                  <a:pt x="0" y="64755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6847" y="1679144"/>
            <a:ext cx="4083354" cy="2740951"/>
          </a:xfrm>
          <a:custGeom>
            <a:avLst/>
            <a:gdLst/>
            <a:ahLst/>
            <a:cxnLst/>
            <a:rect l="l" t="t" r="r" b="b"/>
            <a:pathLst>
              <a:path w="4083354" h="2740951">
                <a:moveTo>
                  <a:pt x="0" y="0"/>
                </a:moveTo>
                <a:lnTo>
                  <a:pt x="4083354" y="0"/>
                </a:lnTo>
                <a:lnTo>
                  <a:pt x="4083354" y="2740951"/>
                </a:lnTo>
                <a:lnTo>
                  <a:pt x="0" y="274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26844" y="5813144"/>
            <a:ext cx="2586668" cy="5004932"/>
          </a:xfrm>
          <a:custGeom>
            <a:avLst/>
            <a:gdLst/>
            <a:ahLst/>
            <a:cxnLst/>
            <a:rect l="l" t="t" r="r" b="b"/>
            <a:pathLst>
              <a:path w="2586668" h="5004932">
                <a:moveTo>
                  <a:pt x="0" y="0"/>
                </a:moveTo>
                <a:lnTo>
                  <a:pt x="2586667" y="0"/>
                </a:lnTo>
                <a:lnTo>
                  <a:pt x="2586667" y="5004933"/>
                </a:lnTo>
                <a:lnTo>
                  <a:pt x="0" y="5004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19325" y="6642037"/>
            <a:ext cx="16230600" cy="4612196"/>
          </a:xfrm>
          <a:custGeom>
            <a:avLst/>
            <a:gdLst/>
            <a:ahLst/>
            <a:cxnLst/>
            <a:rect l="l" t="t" r="r" b="b"/>
            <a:pathLst>
              <a:path w="16230600" h="4612196">
                <a:moveTo>
                  <a:pt x="0" y="0"/>
                </a:moveTo>
                <a:lnTo>
                  <a:pt x="16230600" y="0"/>
                </a:lnTo>
                <a:lnTo>
                  <a:pt x="16230600" y="4612195"/>
                </a:lnTo>
                <a:lnTo>
                  <a:pt x="0" y="4612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45646" y="918098"/>
            <a:ext cx="11487711" cy="596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39"/>
              </a:lnSpc>
            </a:pPr>
            <a:r>
              <a:rPr lang="en-US" sz="13999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Penamaan</a:t>
            </a:r>
            <a:r>
              <a:rPr lang="en-US" sz="13999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 </a:t>
            </a:r>
            <a:r>
              <a:rPr lang="en-US" sz="13999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Sebatian</a:t>
            </a:r>
            <a:r>
              <a:rPr lang="en-US" sz="13999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 Kimia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271" y="68690"/>
            <a:ext cx="16230600" cy="9708140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7232" y="510170"/>
            <a:ext cx="5263194" cy="9776830"/>
          </a:xfrm>
          <a:custGeom>
            <a:avLst/>
            <a:gdLst/>
            <a:ahLst/>
            <a:cxnLst/>
            <a:rect l="l" t="t" r="r" b="b"/>
            <a:pathLst>
              <a:path w="5263194" h="9776830">
                <a:moveTo>
                  <a:pt x="0" y="0"/>
                </a:moveTo>
                <a:lnTo>
                  <a:pt x="5263194" y="0"/>
                </a:lnTo>
                <a:lnTo>
                  <a:pt x="5263194" y="9776830"/>
                </a:lnTo>
                <a:lnTo>
                  <a:pt x="0" y="977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7232" y="8313836"/>
            <a:ext cx="4362969" cy="2485075"/>
          </a:xfrm>
          <a:custGeom>
            <a:avLst/>
            <a:gdLst/>
            <a:ahLst/>
            <a:cxnLst/>
            <a:rect l="l" t="t" r="r" b="b"/>
            <a:pathLst>
              <a:path w="4362969" h="2485075">
                <a:moveTo>
                  <a:pt x="0" y="0"/>
                </a:moveTo>
                <a:lnTo>
                  <a:pt x="4362969" y="0"/>
                </a:lnTo>
                <a:lnTo>
                  <a:pt x="4362969" y="2485074"/>
                </a:lnTo>
                <a:lnTo>
                  <a:pt x="0" y="2485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79129" y="952500"/>
            <a:ext cx="11345762" cy="7098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Jawapan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Latihan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Pengukuhan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A.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Tulis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Nama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Berdasarkan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Formula: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NaBr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Natrium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bromida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HNO₃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nitrik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CuCl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₂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Kuprum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(II)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klorida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P₂O₅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Diphosforus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pentoksida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KOH = Kalium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hidroksida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</p:txBody>
      </p:sp>
    </p:spTree>
    <p:extLst>
      <p:ext uri="{BB962C8B-B14F-4D97-AF65-F5344CB8AC3E}">
        <p14:creationId xmlns:p14="http://schemas.microsoft.com/office/powerpoint/2010/main" val="1016204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271" y="-123816"/>
            <a:ext cx="16230600" cy="9708140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7232" y="510170"/>
            <a:ext cx="5263194" cy="9776830"/>
          </a:xfrm>
          <a:custGeom>
            <a:avLst/>
            <a:gdLst/>
            <a:ahLst/>
            <a:cxnLst/>
            <a:rect l="l" t="t" r="r" b="b"/>
            <a:pathLst>
              <a:path w="5263194" h="9776830">
                <a:moveTo>
                  <a:pt x="0" y="0"/>
                </a:moveTo>
                <a:lnTo>
                  <a:pt x="5263194" y="0"/>
                </a:lnTo>
                <a:lnTo>
                  <a:pt x="5263194" y="9776830"/>
                </a:lnTo>
                <a:lnTo>
                  <a:pt x="0" y="977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7232" y="8313836"/>
            <a:ext cx="4362969" cy="2485075"/>
          </a:xfrm>
          <a:custGeom>
            <a:avLst/>
            <a:gdLst/>
            <a:ahLst/>
            <a:cxnLst/>
            <a:rect l="l" t="t" r="r" b="b"/>
            <a:pathLst>
              <a:path w="4362969" h="2485075">
                <a:moveTo>
                  <a:pt x="0" y="0"/>
                </a:moveTo>
                <a:lnTo>
                  <a:pt x="4362969" y="0"/>
                </a:lnTo>
                <a:lnTo>
                  <a:pt x="4362969" y="2485074"/>
                </a:lnTo>
                <a:lnTo>
                  <a:pt x="0" y="2485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5399" y="962721"/>
            <a:ext cx="12629631" cy="7098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✏️ Latihan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Pengukuhan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	B.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Tulis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Formula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Berdasarkan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Nama: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lvl="1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sulfurik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  <a:p>
            <a:pPr lvl="1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lvl="1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Ferum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(III)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klorida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  <a:p>
            <a:pPr lvl="1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lvl="1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Natrium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karbonat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  <a:p>
            <a:pPr lvl="1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lvl="1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Dinitrogen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monoksida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  <a:p>
            <a:pPr lvl="1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lvl="1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Aluminium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oksida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7131517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271" y="-123816"/>
            <a:ext cx="16230600" cy="9708140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7232" y="510170"/>
            <a:ext cx="5263194" cy="9776830"/>
          </a:xfrm>
          <a:custGeom>
            <a:avLst/>
            <a:gdLst/>
            <a:ahLst/>
            <a:cxnLst/>
            <a:rect l="l" t="t" r="r" b="b"/>
            <a:pathLst>
              <a:path w="5263194" h="9776830">
                <a:moveTo>
                  <a:pt x="0" y="0"/>
                </a:moveTo>
                <a:lnTo>
                  <a:pt x="5263194" y="0"/>
                </a:lnTo>
                <a:lnTo>
                  <a:pt x="5263194" y="9776830"/>
                </a:lnTo>
                <a:lnTo>
                  <a:pt x="0" y="977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7232" y="8313836"/>
            <a:ext cx="4362969" cy="2485075"/>
          </a:xfrm>
          <a:custGeom>
            <a:avLst/>
            <a:gdLst/>
            <a:ahLst/>
            <a:cxnLst/>
            <a:rect l="l" t="t" r="r" b="b"/>
            <a:pathLst>
              <a:path w="4362969" h="2485075">
                <a:moveTo>
                  <a:pt x="0" y="0"/>
                </a:moveTo>
                <a:lnTo>
                  <a:pt x="4362969" y="0"/>
                </a:lnTo>
                <a:lnTo>
                  <a:pt x="4362969" y="2485074"/>
                </a:lnTo>
                <a:lnTo>
                  <a:pt x="0" y="2485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5399" y="962721"/>
            <a:ext cx="12629631" cy="6507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B.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Tulis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Formula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Berdasarkan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Nama: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sulfurik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H₂SO₄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Ferum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(III)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klorida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FeCl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₃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Natrium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karbonat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Na₂CO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₃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Dinitrogen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monoksida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N₂O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Aluminium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oksida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Al₂O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₃</a:t>
            </a:r>
          </a:p>
        </p:txBody>
      </p:sp>
    </p:spTree>
    <p:extLst>
      <p:ext uri="{BB962C8B-B14F-4D97-AF65-F5344CB8AC3E}">
        <p14:creationId xmlns:p14="http://schemas.microsoft.com/office/powerpoint/2010/main" val="160805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90500"/>
            <a:ext cx="16409176" cy="9449578"/>
          </a:xfrm>
          <a:custGeom>
            <a:avLst/>
            <a:gdLst/>
            <a:ahLst/>
            <a:cxnLst/>
            <a:rect l="l" t="t" r="r" b="b"/>
            <a:pathLst>
              <a:path w="16409176" h="8635329">
                <a:moveTo>
                  <a:pt x="0" y="0"/>
                </a:moveTo>
                <a:lnTo>
                  <a:pt x="16409176" y="0"/>
                </a:lnTo>
                <a:lnTo>
                  <a:pt x="16409176" y="8635328"/>
                </a:lnTo>
                <a:lnTo>
                  <a:pt x="0" y="863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37997">
            <a:off x="683224" y="6659235"/>
            <a:ext cx="4746991" cy="5961684"/>
          </a:xfrm>
          <a:custGeom>
            <a:avLst/>
            <a:gdLst/>
            <a:ahLst/>
            <a:cxnLst/>
            <a:rect l="l" t="t" r="r" b="b"/>
            <a:pathLst>
              <a:path w="4746991" h="5961684">
                <a:moveTo>
                  <a:pt x="0" y="0"/>
                </a:moveTo>
                <a:lnTo>
                  <a:pt x="4746990" y="0"/>
                </a:lnTo>
                <a:lnTo>
                  <a:pt x="4746990" y="5961684"/>
                </a:lnTo>
                <a:lnTo>
                  <a:pt x="0" y="596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1850">
            <a:off x="471735" y="4069051"/>
            <a:ext cx="1516321" cy="1489505"/>
          </a:xfrm>
          <a:custGeom>
            <a:avLst/>
            <a:gdLst/>
            <a:ahLst/>
            <a:cxnLst/>
            <a:rect l="l" t="t" r="r" b="b"/>
            <a:pathLst>
              <a:path w="1516321" h="1489505">
                <a:moveTo>
                  <a:pt x="0" y="0"/>
                </a:moveTo>
                <a:lnTo>
                  <a:pt x="1516321" y="0"/>
                </a:lnTo>
                <a:lnTo>
                  <a:pt x="1516321" y="1489506"/>
                </a:lnTo>
                <a:lnTo>
                  <a:pt x="0" y="148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55001">
            <a:off x="15379665" y="2441110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3" y="0"/>
                </a:lnTo>
                <a:lnTo>
                  <a:pt x="1850533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83995" y="1214733"/>
            <a:ext cx="12181304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Tips </a:t>
            </a:r>
            <a:r>
              <a:rPr lang="en-US" sz="4400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Menghafal</a:t>
            </a:r>
            <a:r>
              <a:rPr lang="en-US" sz="44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r>
              <a:rPr lang="en-US" sz="44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  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</a:t>
            </a:r>
          </a:p>
          <a:p>
            <a:endParaRPr lang="en-US" sz="4400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Ion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tetap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di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depan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,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di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belakang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. 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Ingat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awalan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untuk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bilangan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atom.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biasanya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bermula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dengan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H,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bes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diakhiri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dengan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OH. 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peralihan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gunakan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angka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Rom (I, II, III...)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untuk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cas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rot="3728001">
            <a:off x="7688181" y="7900573"/>
            <a:ext cx="1032814" cy="1014549"/>
          </a:xfrm>
          <a:custGeom>
            <a:avLst/>
            <a:gdLst/>
            <a:ahLst/>
            <a:cxnLst/>
            <a:rect l="l" t="t" r="r" b="b"/>
            <a:pathLst>
              <a:path w="1032814" h="1014549">
                <a:moveTo>
                  <a:pt x="0" y="0"/>
                </a:moveTo>
                <a:lnTo>
                  <a:pt x="1032814" y="0"/>
                </a:lnTo>
                <a:lnTo>
                  <a:pt x="1032814" y="1014549"/>
                </a:lnTo>
                <a:lnTo>
                  <a:pt x="0" y="1014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51337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9722"/>
            <a:ext cx="16409176" cy="8635329"/>
          </a:xfrm>
          <a:custGeom>
            <a:avLst/>
            <a:gdLst/>
            <a:ahLst/>
            <a:cxnLst/>
            <a:rect l="l" t="t" r="r" b="b"/>
            <a:pathLst>
              <a:path w="16409176" h="8635329">
                <a:moveTo>
                  <a:pt x="0" y="0"/>
                </a:moveTo>
                <a:lnTo>
                  <a:pt x="16409176" y="0"/>
                </a:lnTo>
                <a:lnTo>
                  <a:pt x="16409176" y="8635328"/>
                </a:lnTo>
                <a:lnTo>
                  <a:pt x="0" y="863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67220" y="6082569"/>
            <a:ext cx="7111073" cy="5294463"/>
          </a:xfrm>
          <a:custGeom>
            <a:avLst/>
            <a:gdLst/>
            <a:ahLst/>
            <a:cxnLst/>
            <a:rect l="l" t="t" r="r" b="b"/>
            <a:pathLst>
              <a:path w="7111073" h="5294463">
                <a:moveTo>
                  <a:pt x="0" y="0"/>
                </a:moveTo>
                <a:lnTo>
                  <a:pt x="7111073" y="0"/>
                </a:lnTo>
                <a:lnTo>
                  <a:pt x="7111073" y="5294463"/>
                </a:lnTo>
                <a:lnTo>
                  <a:pt x="0" y="529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1850">
            <a:off x="1732394" y="7628924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2" y="0"/>
                </a:lnTo>
                <a:lnTo>
                  <a:pt x="1850532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55001">
            <a:off x="15379665" y="2441110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3" y="0"/>
                </a:lnTo>
                <a:lnTo>
                  <a:pt x="1850533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12663" y="-884929"/>
            <a:ext cx="3270323" cy="5500192"/>
          </a:xfrm>
          <a:custGeom>
            <a:avLst/>
            <a:gdLst/>
            <a:ahLst/>
            <a:cxnLst/>
            <a:rect l="l" t="t" r="r" b="b"/>
            <a:pathLst>
              <a:path w="3270323" h="5500192">
                <a:moveTo>
                  <a:pt x="3270323" y="0"/>
                </a:moveTo>
                <a:lnTo>
                  <a:pt x="0" y="0"/>
                </a:lnTo>
                <a:lnTo>
                  <a:pt x="0" y="5500192"/>
                </a:lnTo>
                <a:lnTo>
                  <a:pt x="3270323" y="5500192"/>
                </a:lnTo>
                <a:lnTo>
                  <a:pt x="3270323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93755" y="576705"/>
            <a:ext cx="11788568" cy="1778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30"/>
              </a:lnSpc>
            </a:pPr>
            <a:r>
              <a:rPr lang="en-US" sz="9600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Kesimpulan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7A75F4D8-39CB-4A45-A635-31206EC650D4}"/>
              </a:ext>
            </a:extLst>
          </p:cNvPr>
          <p:cNvSpPr txBox="1"/>
          <p:nvPr/>
        </p:nvSpPr>
        <p:spPr>
          <a:xfrm>
            <a:off x="2657660" y="2922492"/>
            <a:ext cx="11139926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kimia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memerlukan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pemahaman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jenis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dan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bilangan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atom.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Sistem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IUPAC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digunakan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untuk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memastikan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konsistensi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global.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Pelajar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digalakkan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untuk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berlatih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secara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berkala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agar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lebih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mahir</a:t>
            </a:r>
            <a:r>
              <a:rPr lang="en-US" sz="44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04" y="312160"/>
            <a:ext cx="16230600" cy="8541353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49867" y="1076795"/>
            <a:ext cx="2317493" cy="2391950"/>
          </a:xfrm>
          <a:custGeom>
            <a:avLst/>
            <a:gdLst/>
            <a:ahLst/>
            <a:cxnLst/>
            <a:rect l="l" t="t" r="r" b="b"/>
            <a:pathLst>
              <a:path w="2317493" h="2391950">
                <a:moveTo>
                  <a:pt x="0" y="0"/>
                </a:moveTo>
                <a:lnTo>
                  <a:pt x="2317493" y="0"/>
                </a:lnTo>
                <a:lnTo>
                  <a:pt x="2317493" y="2391951"/>
                </a:lnTo>
                <a:lnTo>
                  <a:pt x="0" y="2391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1772" y="4338884"/>
            <a:ext cx="3024646" cy="1322313"/>
          </a:xfrm>
          <a:custGeom>
            <a:avLst/>
            <a:gdLst/>
            <a:ahLst/>
            <a:cxnLst/>
            <a:rect l="l" t="t" r="r" b="b"/>
            <a:pathLst>
              <a:path w="3024646" h="1322313">
                <a:moveTo>
                  <a:pt x="0" y="0"/>
                </a:moveTo>
                <a:lnTo>
                  <a:pt x="3024646" y="0"/>
                </a:lnTo>
                <a:lnTo>
                  <a:pt x="3024646" y="1322313"/>
                </a:lnTo>
                <a:lnTo>
                  <a:pt x="0" y="1322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05004" y="1639890"/>
            <a:ext cx="1411705" cy="8229600"/>
          </a:xfrm>
          <a:custGeom>
            <a:avLst/>
            <a:gdLst/>
            <a:ahLst/>
            <a:cxnLst/>
            <a:rect l="l" t="t" r="r" b="b"/>
            <a:pathLst>
              <a:path w="1411705" h="8229600">
                <a:moveTo>
                  <a:pt x="0" y="0"/>
                </a:moveTo>
                <a:lnTo>
                  <a:pt x="1411705" y="0"/>
                </a:lnTo>
                <a:lnTo>
                  <a:pt x="141170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30334" y="6274882"/>
            <a:ext cx="5873303" cy="5012624"/>
          </a:xfrm>
          <a:custGeom>
            <a:avLst/>
            <a:gdLst/>
            <a:ahLst/>
            <a:cxnLst/>
            <a:rect l="l" t="t" r="r" b="b"/>
            <a:pathLst>
              <a:path w="5873303" h="5012624">
                <a:moveTo>
                  <a:pt x="0" y="0"/>
                </a:moveTo>
                <a:lnTo>
                  <a:pt x="5873303" y="0"/>
                </a:lnTo>
                <a:lnTo>
                  <a:pt x="5873303" y="5012624"/>
                </a:lnTo>
                <a:lnTo>
                  <a:pt x="0" y="5012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4404" y="7102283"/>
            <a:ext cx="9661958" cy="3502460"/>
          </a:xfrm>
          <a:custGeom>
            <a:avLst/>
            <a:gdLst/>
            <a:ahLst/>
            <a:cxnLst/>
            <a:rect l="l" t="t" r="r" b="b"/>
            <a:pathLst>
              <a:path w="9661958" h="3502460">
                <a:moveTo>
                  <a:pt x="0" y="0"/>
                </a:moveTo>
                <a:lnTo>
                  <a:pt x="9661958" y="0"/>
                </a:lnTo>
                <a:lnTo>
                  <a:pt x="9661958" y="3502460"/>
                </a:lnTo>
                <a:lnTo>
                  <a:pt x="0" y="350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46299" y="1763715"/>
            <a:ext cx="8830454" cy="4511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44"/>
              </a:lnSpc>
            </a:pPr>
            <a:r>
              <a:rPr lang="en-US" sz="15896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Terima Kasih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9722"/>
            <a:ext cx="16409176" cy="8992378"/>
          </a:xfrm>
          <a:custGeom>
            <a:avLst/>
            <a:gdLst/>
            <a:ahLst/>
            <a:cxnLst/>
            <a:rect l="l" t="t" r="r" b="b"/>
            <a:pathLst>
              <a:path w="16409176" h="8635329">
                <a:moveTo>
                  <a:pt x="0" y="0"/>
                </a:moveTo>
                <a:lnTo>
                  <a:pt x="16409176" y="0"/>
                </a:lnTo>
                <a:lnTo>
                  <a:pt x="16409176" y="8635328"/>
                </a:lnTo>
                <a:lnTo>
                  <a:pt x="0" y="863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67220" y="6082569"/>
            <a:ext cx="7111073" cy="5294463"/>
          </a:xfrm>
          <a:custGeom>
            <a:avLst/>
            <a:gdLst/>
            <a:ahLst/>
            <a:cxnLst/>
            <a:rect l="l" t="t" r="r" b="b"/>
            <a:pathLst>
              <a:path w="7111073" h="5294463">
                <a:moveTo>
                  <a:pt x="0" y="0"/>
                </a:moveTo>
                <a:lnTo>
                  <a:pt x="7111073" y="0"/>
                </a:lnTo>
                <a:lnTo>
                  <a:pt x="7111073" y="5294463"/>
                </a:lnTo>
                <a:lnTo>
                  <a:pt x="0" y="529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37997">
            <a:off x="25170" y="-1362541"/>
            <a:ext cx="4746991" cy="5961684"/>
          </a:xfrm>
          <a:custGeom>
            <a:avLst/>
            <a:gdLst/>
            <a:ahLst/>
            <a:cxnLst/>
            <a:rect l="l" t="t" r="r" b="b"/>
            <a:pathLst>
              <a:path w="4746991" h="5961684">
                <a:moveTo>
                  <a:pt x="0" y="0"/>
                </a:moveTo>
                <a:lnTo>
                  <a:pt x="4746990" y="0"/>
                </a:lnTo>
                <a:lnTo>
                  <a:pt x="4746990" y="5961684"/>
                </a:lnTo>
                <a:lnTo>
                  <a:pt x="0" y="596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11850">
            <a:off x="1732394" y="7628924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2" y="0"/>
                </a:lnTo>
                <a:lnTo>
                  <a:pt x="1850532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75485" y="2692453"/>
            <a:ext cx="13931571" cy="4888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ts val="4805"/>
              </a:lnSpc>
              <a:buAutoNum type="alphaUcPeriod"/>
            </a:pPr>
            <a:r>
              <a:rPr lang="en-US" sz="3844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Ionik</a:t>
            </a:r>
            <a:endParaRPr lang="en-US" sz="3844" b="1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>
              <a:lnSpc>
                <a:spcPts val="4805"/>
              </a:lnSpc>
            </a:pP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ionik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terbentuk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daripada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dan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melalui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pemindahan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elektron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  <a:p>
            <a:pPr>
              <a:lnSpc>
                <a:spcPts val="4805"/>
              </a:lnSpc>
            </a:pP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>
              <a:lnSpc>
                <a:spcPts val="4805"/>
              </a:lnSpc>
            </a:pP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🔹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Ciri-ciri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    </a:t>
            </a:r>
          </a:p>
          <a:p>
            <a:pPr marL="571500" indent="-571500">
              <a:lnSpc>
                <a:spcPts val="4805"/>
              </a:lnSpc>
              <a:buFont typeface="Arial" panose="020B0604020202020204" pitchFamily="34" charset="0"/>
              <a:buChar char="•"/>
            </a:pP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Mengandungi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ion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positif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kation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) dan ion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negatif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(anion)    </a:t>
            </a:r>
          </a:p>
          <a:p>
            <a:pPr marL="571500" indent="-571500">
              <a:lnSpc>
                <a:spcPts val="4805"/>
              </a:lnSpc>
              <a:buFont typeface="Arial" panose="020B0604020202020204" pitchFamily="34" charset="0"/>
              <a:buChar char="•"/>
            </a:pP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 Na⁺, Ca²⁺    </a:t>
            </a:r>
          </a:p>
          <a:p>
            <a:pPr marL="571500" indent="-571500">
              <a:lnSpc>
                <a:spcPts val="4805"/>
              </a:lnSpc>
              <a:buFont typeface="Arial" panose="020B0604020202020204" pitchFamily="34" charset="0"/>
              <a:buChar char="•"/>
            </a:pP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 Cl⁻, SO₄²⁻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5656" y="877107"/>
            <a:ext cx="12011489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fi-FI" sz="6600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Jenis Sebatian Kimia &amp; Kaedah Penamaan</a:t>
            </a:r>
            <a:endParaRPr lang="en-US" sz="6600" dirty="0">
              <a:solidFill>
                <a:srgbClr val="FFFFFF"/>
              </a:solidFill>
              <a:latin typeface="TDTD달리자"/>
              <a:ea typeface="TDTD달리자"/>
              <a:cs typeface="TDTD달리자"/>
              <a:sym typeface="TDTD달리자"/>
            </a:endParaRPr>
          </a:p>
        </p:txBody>
      </p:sp>
      <p:sp>
        <p:nvSpPr>
          <p:cNvPr id="9" name="Freeform 9"/>
          <p:cNvSpPr/>
          <p:nvPr/>
        </p:nvSpPr>
        <p:spPr>
          <a:xfrm rot="3955001">
            <a:off x="15379665" y="2441110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3" y="0"/>
                </a:lnTo>
                <a:lnTo>
                  <a:pt x="1850533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04" y="312160"/>
            <a:ext cx="16230600" cy="8541353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6872" y="7033606"/>
            <a:ext cx="8350903" cy="4449388"/>
          </a:xfrm>
          <a:custGeom>
            <a:avLst/>
            <a:gdLst/>
            <a:ahLst/>
            <a:cxnLst/>
            <a:rect l="l" t="t" r="r" b="b"/>
            <a:pathLst>
              <a:path w="8350903" h="4449388">
                <a:moveTo>
                  <a:pt x="0" y="0"/>
                </a:moveTo>
                <a:lnTo>
                  <a:pt x="8350903" y="0"/>
                </a:lnTo>
                <a:lnTo>
                  <a:pt x="8350903" y="4449388"/>
                </a:lnTo>
                <a:lnTo>
                  <a:pt x="0" y="444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74604" y="6548085"/>
            <a:ext cx="2552285" cy="1717370"/>
          </a:xfrm>
          <a:custGeom>
            <a:avLst/>
            <a:gdLst/>
            <a:ahLst/>
            <a:cxnLst/>
            <a:rect l="l" t="t" r="r" b="b"/>
            <a:pathLst>
              <a:path w="2552285" h="1717370">
                <a:moveTo>
                  <a:pt x="0" y="0"/>
                </a:moveTo>
                <a:lnTo>
                  <a:pt x="2552285" y="0"/>
                </a:lnTo>
                <a:lnTo>
                  <a:pt x="2552285" y="1717370"/>
                </a:lnTo>
                <a:lnTo>
                  <a:pt x="0" y="1717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954857" y="6774193"/>
            <a:ext cx="3010978" cy="1756404"/>
          </a:xfrm>
          <a:custGeom>
            <a:avLst/>
            <a:gdLst/>
            <a:ahLst/>
            <a:cxnLst/>
            <a:rect l="l" t="t" r="r" b="b"/>
            <a:pathLst>
              <a:path w="3010978" h="1756404">
                <a:moveTo>
                  <a:pt x="0" y="0"/>
                </a:moveTo>
                <a:lnTo>
                  <a:pt x="3010977" y="0"/>
                </a:lnTo>
                <a:lnTo>
                  <a:pt x="3010977" y="1756403"/>
                </a:lnTo>
                <a:lnTo>
                  <a:pt x="0" y="175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4996" y="5143500"/>
            <a:ext cx="3928608" cy="3832789"/>
          </a:xfrm>
          <a:custGeom>
            <a:avLst/>
            <a:gdLst/>
            <a:ahLst/>
            <a:cxnLst/>
            <a:rect l="l" t="t" r="r" b="b"/>
            <a:pathLst>
              <a:path w="3928608" h="3832789">
                <a:moveTo>
                  <a:pt x="0" y="0"/>
                </a:moveTo>
                <a:lnTo>
                  <a:pt x="3928608" y="0"/>
                </a:lnTo>
                <a:lnTo>
                  <a:pt x="3928608" y="3832789"/>
                </a:lnTo>
                <a:lnTo>
                  <a:pt x="0" y="3832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583596" y="-131486"/>
            <a:ext cx="3102633" cy="2851223"/>
          </a:xfrm>
          <a:custGeom>
            <a:avLst/>
            <a:gdLst/>
            <a:ahLst/>
            <a:cxnLst/>
            <a:rect l="l" t="t" r="r" b="b"/>
            <a:pathLst>
              <a:path w="3102633" h="2851223">
                <a:moveTo>
                  <a:pt x="0" y="0"/>
                </a:moveTo>
                <a:lnTo>
                  <a:pt x="3102633" y="0"/>
                </a:lnTo>
                <a:lnTo>
                  <a:pt x="3102633" y="2851223"/>
                </a:lnTo>
                <a:lnTo>
                  <a:pt x="0" y="2851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1881" y="8332535"/>
            <a:ext cx="2500417" cy="1515404"/>
          </a:xfrm>
          <a:custGeom>
            <a:avLst/>
            <a:gdLst/>
            <a:ahLst/>
            <a:cxnLst/>
            <a:rect l="l" t="t" r="r" b="b"/>
            <a:pathLst>
              <a:path w="2500417" h="1515404">
                <a:moveTo>
                  <a:pt x="0" y="0"/>
                </a:moveTo>
                <a:lnTo>
                  <a:pt x="2500417" y="0"/>
                </a:lnTo>
                <a:lnTo>
                  <a:pt x="2500417" y="1515404"/>
                </a:lnTo>
                <a:lnTo>
                  <a:pt x="0" y="15154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7810" y="1940779"/>
            <a:ext cx="13080377" cy="1194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5"/>
              </a:lnSpc>
            </a:pP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Format: Nama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kation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) + Nama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(anion)</a:t>
            </a:r>
          </a:p>
          <a:p>
            <a:pPr>
              <a:lnSpc>
                <a:spcPts val="4805"/>
              </a:lnSpc>
            </a:pP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📌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Ionik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4737" y="871807"/>
            <a:ext cx="12011489" cy="1044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35"/>
              </a:lnSpc>
            </a:pPr>
            <a:r>
              <a:rPr lang="en-US" sz="4000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Kaedah</a:t>
            </a:r>
            <a:r>
              <a:rPr lang="en-US" sz="4000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Penamaan</a:t>
            </a:r>
            <a:r>
              <a:rPr lang="en-US" sz="4000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Sebatian</a:t>
            </a:r>
            <a:r>
              <a:rPr lang="en-US" sz="4000" dirty="0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DTD달리자"/>
                <a:ea typeface="TDTD달리자"/>
                <a:cs typeface="TDTD달리자"/>
                <a:sym typeface="TDTD달리자"/>
              </a:rPr>
              <a:t>Ionik</a:t>
            </a:r>
            <a:endParaRPr lang="en-US" sz="4000" dirty="0">
              <a:solidFill>
                <a:srgbClr val="FFFFFF"/>
              </a:solidFill>
              <a:latin typeface="TDTD달리자"/>
              <a:ea typeface="TDTD달리자"/>
              <a:cs typeface="TDTD달리자"/>
              <a:sym typeface="TDTD달리자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994FC07-82A5-4D37-961D-5FAC14179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37563"/>
              </p:ext>
            </p:extLst>
          </p:nvPr>
        </p:nvGraphicFramePr>
        <p:xfrm>
          <a:off x="3713570" y="3481193"/>
          <a:ext cx="8229600" cy="36271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6860872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0942714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b="1" dirty="0">
                          <a:solidFill>
                            <a:schemeClr val="tx1"/>
                          </a:solidFill>
                        </a:rPr>
                        <a:t>Formula Kimia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b="1" dirty="0">
                          <a:solidFill>
                            <a:schemeClr val="tx1"/>
                          </a:solidFill>
                        </a:rPr>
                        <a:t>Nama </a:t>
                      </a:r>
                      <a:r>
                        <a:rPr lang="en-ID" sz="2800" b="1" dirty="0" err="1">
                          <a:solidFill>
                            <a:schemeClr val="tx1"/>
                          </a:solidFill>
                        </a:rPr>
                        <a:t>Sebatian</a:t>
                      </a:r>
                      <a:endParaRPr lang="en-ID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8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NaCl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Natrium klorida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465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MgO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Magnesium 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934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CaCl₂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Kalsium klorida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205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Al₂O₃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Aluminium 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3118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K₂SO₄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Kalium sulfat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82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2800">
                          <a:solidFill>
                            <a:schemeClr val="tx1"/>
                          </a:solidFill>
                        </a:rPr>
                        <a:t>NaNO₃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2800" dirty="0">
                          <a:solidFill>
                            <a:schemeClr val="tx1"/>
                          </a:solidFill>
                        </a:rPr>
                        <a:t>Natrium </a:t>
                      </a:r>
                      <a:r>
                        <a:rPr lang="en-ID" sz="2800" dirty="0" err="1">
                          <a:solidFill>
                            <a:schemeClr val="tx1"/>
                          </a:solidFill>
                        </a:rPr>
                        <a:t>nitrat</a:t>
                      </a:r>
                      <a:endParaRPr lang="en-ID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2555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04" y="312160"/>
            <a:ext cx="16230600" cy="9535779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266872" y="7033606"/>
            <a:ext cx="8350903" cy="4449388"/>
          </a:xfrm>
          <a:custGeom>
            <a:avLst/>
            <a:gdLst/>
            <a:ahLst/>
            <a:cxnLst/>
            <a:rect l="l" t="t" r="r" b="b"/>
            <a:pathLst>
              <a:path w="8350903" h="4449388">
                <a:moveTo>
                  <a:pt x="0" y="0"/>
                </a:moveTo>
                <a:lnTo>
                  <a:pt x="8350903" y="0"/>
                </a:lnTo>
                <a:lnTo>
                  <a:pt x="8350903" y="4449388"/>
                </a:lnTo>
                <a:lnTo>
                  <a:pt x="0" y="444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74604" y="6548085"/>
            <a:ext cx="2552285" cy="1717370"/>
          </a:xfrm>
          <a:custGeom>
            <a:avLst/>
            <a:gdLst/>
            <a:ahLst/>
            <a:cxnLst/>
            <a:rect l="l" t="t" r="r" b="b"/>
            <a:pathLst>
              <a:path w="2552285" h="1717370">
                <a:moveTo>
                  <a:pt x="0" y="0"/>
                </a:moveTo>
                <a:lnTo>
                  <a:pt x="2552285" y="0"/>
                </a:lnTo>
                <a:lnTo>
                  <a:pt x="2552285" y="1717370"/>
                </a:lnTo>
                <a:lnTo>
                  <a:pt x="0" y="1717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3096" y="7200264"/>
            <a:ext cx="3010978" cy="1756404"/>
          </a:xfrm>
          <a:custGeom>
            <a:avLst/>
            <a:gdLst/>
            <a:ahLst/>
            <a:cxnLst/>
            <a:rect l="l" t="t" r="r" b="b"/>
            <a:pathLst>
              <a:path w="3010978" h="1756404">
                <a:moveTo>
                  <a:pt x="0" y="0"/>
                </a:moveTo>
                <a:lnTo>
                  <a:pt x="3010977" y="0"/>
                </a:lnTo>
                <a:lnTo>
                  <a:pt x="3010977" y="1756403"/>
                </a:lnTo>
                <a:lnTo>
                  <a:pt x="0" y="175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4996" y="5143500"/>
            <a:ext cx="3928608" cy="3832789"/>
          </a:xfrm>
          <a:custGeom>
            <a:avLst/>
            <a:gdLst/>
            <a:ahLst/>
            <a:cxnLst/>
            <a:rect l="l" t="t" r="r" b="b"/>
            <a:pathLst>
              <a:path w="3928608" h="3832789">
                <a:moveTo>
                  <a:pt x="0" y="0"/>
                </a:moveTo>
                <a:lnTo>
                  <a:pt x="3928608" y="0"/>
                </a:lnTo>
                <a:lnTo>
                  <a:pt x="3928608" y="3832789"/>
                </a:lnTo>
                <a:lnTo>
                  <a:pt x="0" y="3832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1881" y="8332535"/>
            <a:ext cx="2500417" cy="1515404"/>
          </a:xfrm>
          <a:custGeom>
            <a:avLst/>
            <a:gdLst/>
            <a:ahLst/>
            <a:cxnLst/>
            <a:rect l="l" t="t" r="r" b="b"/>
            <a:pathLst>
              <a:path w="2500417" h="1515404">
                <a:moveTo>
                  <a:pt x="0" y="0"/>
                </a:moveTo>
                <a:lnTo>
                  <a:pt x="2500417" y="0"/>
                </a:lnTo>
                <a:lnTo>
                  <a:pt x="2500417" y="1515404"/>
                </a:lnTo>
                <a:lnTo>
                  <a:pt x="0" y="15154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82686" y="1181067"/>
            <a:ext cx="14180419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Kovalen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Molekul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kovalen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terbentuk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antara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dengan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melalui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perkongsian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elektron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➤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Kaedah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Kovalen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Format:(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Awalan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) Nama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pertama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+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Awalan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) Nama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kedua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🔹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Awalan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Bilangan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67F7572-EE1C-4B5B-8831-150EB7AE1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498986"/>
              </p:ext>
            </p:extLst>
          </p:nvPr>
        </p:nvGraphicFramePr>
        <p:xfrm>
          <a:off x="4174904" y="4451346"/>
          <a:ext cx="8229600" cy="36271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220975908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803043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b="1" dirty="0" err="1"/>
                        <a:t>Bilangan</a:t>
                      </a:r>
                      <a:endParaRPr lang="en-ID" sz="2800" b="1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b="1" dirty="0" err="1"/>
                        <a:t>Awalan</a:t>
                      </a:r>
                      <a:endParaRPr lang="en-ID" sz="2800" b="1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269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/>
                        <a:t>mono-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905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di-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920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tri-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45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tetra-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2598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/>
                        <a:t>penta-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262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280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800" dirty="0" err="1"/>
                        <a:t>heksa</a:t>
                      </a:r>
                      <a:r>
                        <a:rPr lang="en-ID" sz="2800" dirty="0"/>
                        <a:t>-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915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1289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03" y="312160"/>
            <a:ext cx="16230600" cy="9535779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29552" y="7071351"/>
            <a:ext cx="8350903" cy="4449388"/>
          </a:xfrm>
          <a:custGeom>
            <a:avLst/>
            <a:gdLst/>
            <a:ahLst/>
            <a:cxnLst/>
            <a:rect l="l" t="t" r="r" b="b"/>
            <a:pathLst>
              <a:path w="8350903" h="4449388">
                <a:moveTo>
                  <a:pt x="0" y="0"/>
                </a:moveTo>
                <a:lnTo>
                  <a:pt x="8350903" y="0"/>
                </a:lnTo>
                <a:lnTo>
                  <a:pt x="8350903" y="4449388"/>
                </a:lnTo>
                <a:lnTo>
                  <a:pt x="0" y="4449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74604" y="6548085"/>
            <a:ext cx="2552285" cy="1717370"/>
          </a:xfrm>
          <a:custGeom>
            <a:avLst/>
            <a:gdLst/>
            <a:ahLst/>
            <a:cxnLst/>
            <a:rect l="l" t="t" r="r" b="b"/>
            <a:pathLst>
              <a:path w="2552285" h="1717370">
                <a:moveTo>
                  <a:pt x="0" y="0"/>
                </a:moveTo>
                <a:lnTo>
                  <a:pt x="2552285" y="0"/>
                </a:lnTo>
                <a:lnTo>
                  <a:pt x="2552285" y="1717370"/>
                </a:lnTo>
                <a:lnTo>
                  <a:pt x="0" y="17173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13096" y="7200264"/>
            <a:ext cx="3010978" cy="1756404"/>
          </a:xfrm>
          <a:custGeom>
            <a:avLst/>
            <a:gdLst/>
            <a:ahLst/>
            <a:cxnLst/>
            <a:rect l="l" t="t" r="r" b="b"/>
            <a:pathLst>
              <a:path w="3010978" h="1756404">
                <a:moveTo>
                  <a:pt x="0" y="0"/>
                </a:moveTo>
                <a:lnTo>
                  <a:pt x="3010977" y="0"/>
                </a:lnTo>
                <a:lnTo>
                  <a:pt x="3010977" y="1756403"/>
                </a:lnTo>
                <a:lnTo>
                  <a:pt x="0" y="175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94996" y="5143500"/>
            <a:ext cx="3928608" cy="3832789"/>
          </a:xfrm>
          <a:custGeom>
            <a:avLst/>
            <a:gdLst/>
            <a:ahLst/>
            <a:cxnLst/>
            <a:rect l="l" t="t" r="r" b="b"/>
            <a:pathLst>
              <a:path w="3928608" h="3832789">
                <a:moveTo>
                  <a:pt x="0" y="0"/>
                </a:moveTo>
                <a:lnTo>
                  <a:pt x="3928608" y="0"/>
                </a:lnTo>
                <a:lnTo>
                  <a:pt x="3928608" y="3832789"/>
                </a:lnTo>
                <a:lnTo>
                  <a:pt x="0" y="3832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1881" y="8332535"/>
            <a:ext cx="2500417" cy="1515404"/>
          </a:xfrm>
          <a:custGeom>
            <a:avLst/>
            <a:gdLst/>
            <a:ahLst/>
            <a:cxnLst/>
            <a:rect l="l" t="t" r="r" b="b"/>
            <a:pathLst>
              <a:path w="2500417" h="1515404">
                <a:moveTo>
                  <a:pt x="0" y="0"/>
                </a:moveTo>
                <a:lnTo>
                  <a:pt x="2500417" y="0"/>
                </a:lnTo>
                <a:lnTo>
                  <a:pt x="2500417" y="1515404"/>
                </a:lnTo>
                <a:lnTo>
                  <a:pt x="0" y="15154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99494" y="1432482"/>
            <a:ext cx="1418041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📌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Kovalen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D669555-B762-4D2F-9BB4-645E12EEA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584257"/>
              </p:ext>
            </p:extLst>
          </p:nvPr>
        </p:nvGraphicFramePr>
        <p:xfrm>
          <a:off x="4078000" y="2571301"/>
          <a:ext cx="8229600" cy="405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368980061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6042237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Formula Kimia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Nama </a:t>
                      </a:r>
                      <a:r>
                        <a:rPr lang="en-ID" sz="3200" b="1" dirty="0" err="1"/>
                        <a:t>Sebatian</a:t>
                      </a:r>
                      <a:endParaRPr lang="en-ID" sz="3200" b="1" dirty="0"/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0597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 dirty="0"/>
                        <a:t>CO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Karbon monoksida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94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CO₂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Karbon dioksida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083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SO₂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Sulfur dioksida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35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N₂O₄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Dinitrogen tetroksida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774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NO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Nitrogen monoksida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0127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 dirty="0" err="1"/>
                        <a:t>PCl</a:t>
                      </a:r>
                      <a:r>
                        <a:rPr lang="en-ID" sz="3200" dirty="0"/>
                        <a:t>₅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 dirty="0" err="1"/>
                        <a:t>Fosforus</a:t>
                      </a:r>
                      <a:r>
                        <a:rPr lang="en-ID" sz="3200" dirty="0"/>
                        <a:t> </a:t>
                      </a:r>
                      <a:r>
                        <a:rPr lang="en-ID" sz="3200" dirty="0" err="1"/>
                        <a:t>pentaklorida</a:t>
                      </a:r>
                      <a:endParaRPr lang="en-ID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411932"/>
                  </a:ext>
                </a:extLst>
              </a:tr>
            </a:tbl>
          </a:graphicData>
        </a:graphic>
      </p:graphicFrame>
      <p:sp>
        <p:nvSpPr>
          <p:cNvPr id="13" name="TextBox 10">
            <a:extLst>
              <a:ext uri="{FF2B5EF4-FFF2-40B4-BE49-F238E27FC236}">
                <a16:creationId xmlns:a16="http://schemas.microsoft.com/office/drawing/2014/main" id="{BCCD8C29-F836-42ED-B377-46C66FBC681E}"/>
              </a:ext>
            </a:extLst>
          </p:cNvPr>
          <p:cNvSpPr txBox="1"/>
          <p:nvPr/>
        </p:nvSpPr>
        <p:spPr>
          <a:xfrm>
            <a:off x="1294700" y="6797587"/>
            <a:ext cx="1136083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⚠ Jika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pertama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hanya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satu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atom,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awalan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"mono-"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boleh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dihilangkan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62215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30506"/>
            <a:ext cx="17373600" cy="9537394"/>
          </a:xfrm>
          <a:custGeom>
            <a:avLst/>
            <a:gdLst/>
            <a:ahLst/>
            <a:cxnLst/>
            <a:rect l="l" t="t" r="r" b="b"/>
            <a:pathLst>
              <a:path w="16409176" h="8635329">
                <a:moveTo>
                  <a:pt x="0" y="0"/>
                </a:moveTo>
                <a:lnTo>
                  <a:pt x="16409176" y="0"/>
                </a:lnTo>
                <a:lnTo>
                  <a:pt x="16409176" y="8635328"/>
                </a:lnTo>
                <a:lnTo>
                  <a:pt x="0" y="863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7551" y="5612674"/>
            <a:ext cx="7111073" cy="5294463"/>
          </a:xfrm>
          <a:custGeom>
            <a:avLst/>
            <a:gdLst/>
            <a:ahLst/>
            <a:cxnLst/>
            <a:rect l="l" t="t" r="r" b="b"/>
            <a:pathLst>
              <a:path w="7111073" h="5294463">
                <a:moveTo>
                  <a:pt x="0" y="0"/>
                </a:moveTo>
                <a:lnTo>
                  <a:pt x="7111073" y="0"/>
                </a:lnTo>
                <a:lnTo>
                  <a:pt x="7111073" y="5294463"/>
                </a:lnTo>
                <a:lnTo>
                  <a:pt x="0" y="5294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737997">
            <a:off x="11824716" y="6887057"/>
            <a:ext cx="4746991" cy="5961684"/>
          </a:xfrm>
          <a:custGeom>
            <a:avLst/>
            <a:gdLst/>
            <a:ahLst/>
            <a:cxnLst/>
            <a:rect l="l" t="t" r="r" b="b"/>
            <a:pathLst>
              <a:path w="4746991" h="5961684">
                <a:moveTo>
                  <a:pt x="0" y="0"/>
                </a:moveTo>
                <a:lnTo>
                  <a:pt x="4746990" y="0"/>
                </a:lnTo>
                <a:lnTo>
                  <a:pt x="4746990" y="5961684"/>
                </a:lnTo>
                <a:lnTo>
                  <a:pt x="0" y="596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56088" y="991721"/>
            <a:ext cx="14097000" cy="3656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05"/>
              </a:lnSpc>
            </a:pPr>
            <a:r>
              <a:rPr lang="en-US" sz="32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C. </a:t>
            </a:r>
            <a:r>
              <a:rPr lang="en-US" sz="3200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2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lang="en-US" sz="32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Peralihan</a:t>
            </a:r>
            <a:r>
              <a:rPr lang="en-US" sz="3200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(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Bervalensi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Pelbagai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)</a:t>
            </a:r>
          </a:p>
          <a:p>
            <a:pPr>
              <a:lnSpc>
                <a:spcPts val="4805"/>
              </a:lnSpc>
            </a:pP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peralihan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seperti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ferum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(Fe),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kuprum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(Cu),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plumbum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(Pb)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mempunyai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lebih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daripada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satu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cas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ionik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.</a:t>
            </a:r>
          </a:p>
          <a:p>
            <a:pPr>
              <a:lnSpc>
                <a:spcPts val="4805"/>
              </a:lnSpc>
            </a:pP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➤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Kaedah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endParaRPr lang="en-US" sz="3200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>
              <a:lnSpc>
                <a:spcPts val="4805"/>
              </a:lnSpc>
            </a:pP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Format:Nama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angka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Rom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menunjukkan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cas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) + Nama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bukan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logam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📌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Unsur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Peralihan</a:t>
            </a:r>
            <a:r>
              <a:rPr lang="en-US" sz="3200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C28DCE2-3B72-426F-84DB-EB91CB307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348761"/>
              </p:ext>
            </p:extLst>
          </p:nvPr>
        </p:nvGraphicFramePr>
        <p:xfrm>
          <a:off x="4089788" y="4923439"/>
          <a:ext cx="8229600" cy="405384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17430406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329398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Formula Kimia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Nama </a:t>
                      </a:r>
                      <a:r>
                        <a:rPr lang="en-ID" sz="3200" b="1" dirty="0" err="1"/>
                        <a:t>Sebatian</a:t>
                      </a:r>
                      <a:endParaRPr lang="en-ID" sz="32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322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FeCl₂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Ferum(II) klorida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3406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FeCl₃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 dirty="0" err="1"/>
                        <a:t>Ferum</a:t>
                      </a:r>
                      <a:r>
                        <a:rPr lang="en-ID" sz="3200" dirty="0"/>
                        <a:t>(III) </a:t>
                      </a:r>
                      <a:r>
                        <a:rPr lang="en-ID" sz="3200" dirty="0" err="1"/>
                        <a:t>klorida</a:t>
                      </a:r>
                      <a:endParaRPr lang="en-ID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455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Cu₂O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Kuprum(I) 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60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CuO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Kuprum(II) 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39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PbO₂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Plumbum(IV) 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11866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SnCl₄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 dirty="0" err="1"/>
                        <a:t>Stanum</a:t>
                      </a:r>
                      <a:r>
                        <a:rPr lang="en-ID" sz="3200" dirty="0"/>
                        <a:t>(IV) </a:t>
                      </a:r>
                      <a:r>
                        <a:rPr lang="en-ID" sz="3200" dirty="0" err="1"/>
                        <a:t>klorida</a:t>
                      </a:r>
                      <a:endParaRPr lang="en-ID" sz="32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48203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404" y="312160"/>
            <a:ext cx="16230600" cy="8541353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91259" y="-31173"/>
            <a:ext cx="4993481" cy="10287000"/>
          </a:xfrm>
          <a:custGeom>
            <a:avLst/>
            <a:gdLst/>
            <a:ahLst/>
            <a:cxnLst/>
            <a:rect l="l" t="t" r="r" b="b"/>
            <a:pathLst>
              <a:path w="4993481" h="10287000">
                <a:moveTo>
                  <a:pt x="0" y="0"/>
                </a:moveTo>
                <a:lnTo>
                  <a:pt x="4993481" y="0"/>
                </a:lnTo>
                <a:lnTo>
                  <a:pt x="499348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13226" y="6796113"/>
            <a:ext cx="5283852" cy="4114800"/>
          </a:xfrm>
          <a:custGeom>
            <a:avLst/>
            <a:gdLst/>
            <a:ahLst/>
            <a:cxnLst/>
            <a:rect l="l" t="t" r="r" b="b"/>
            <a:pathLst>
              <a:path w="5283852" h="4114800">
                <a:moveTo>
                  <a:pt x="0" y="0"/>
                </a:moveTo>
                <a:lnTo>
                  <a:pt x="5283852" y="0"/>
                </a:lnTo>
                <a:lnTo>
                  <a:pt x="52838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1563" y="8213790"/>
            <a:ext cx="4032725" cy="2697123"/>
          </a:xfrm>
          <a:custGeom>
            <a:avLst/>
            <a:gdLst/>
            <a:ahLst/>
            <a:cxnLst/>
            <a:rect l="l" t="t" r="r" b="b"/>
            <a:pathLst>
              <a:path w="4032725" h="2697123">
                <a:moveTo>
                  <a:pt x="0" y="0"/>
                </a:moveTo>
                <a:lnTo>
                  <a:pt x="4032726" y="0"/>
                </a:lnTo>
                <a:lnTo>
                  <a:pt x="4032726" y="2697123"/>
                </a:lnTo>
                <a:lnTo>
                  <a:pt x="0" y="2697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47708" y="1127447"/>
            <a:ext cx="13116437" cy="2426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05"/>
              </a:lnSpc>
            </a:pPr>
            <a:r>
              <a:rPr lang="en-US" sz="3844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D. </a:t>
            </a:r>
            <a:r>
              <a:rPr lang="en-US" sz="3844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endParaRPr lang="en-US" sz="3844" b="1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l">
              <a:lnSpc>
                <a:spcPts val="4805"/>
              </a:lnSpc>
            </a:pP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ialah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yang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menghasilkan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ion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hidrogen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(H⁺)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apabila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larut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dalam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air.</a:t>
            </a:r>
          </a:p>
          <a:p>
            <a:pPr algn="l">
              <a:lnSpc>
                <a:spcPts val="4805"/>
              </a:lnSpc>
            </a:pP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📌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Asid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19629A-8195-487E-8CB9-8F8C02C089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060828"/>
              </p:ext>
            </p:extLst>
          </p:nvPr>
        </p:nvGraphicFramePr>
        <p:xfrm>
          <a:off x="3670626" y="3866297"/>
          <a:ext cx="9892974" cy="347472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46487">
                  <a:extLst>
                    <a:ext uri="{9D8B030D-6E8A-4147-A177-3AD203B41FA5}">
                      <a16:colId xmlns:a16="http://schemas.microsoft.com/office/drawing/2014/main" val="498483924"/>
                    </a:ext>
                  </a:extLst>
                </a:gridCol>
                <a:gridCol w="4946487">
                  <a:extLst>
                    <a:ext uri="{9D8B030D-6E8A-4147-A177-3AD203B41FA5}">
                      <a16:colId xmlns:a16="http://schemas.microsoft.com/office/drawing/2014/main" val="4605158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Formula Kimia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3200" b="1" dirty="0"/>
                        <a:t>Nama </a:t>
                      </a:r>
                      <a:r>
                        <a:rPr lang="en-ID" sz="3200" b="1" dirty="0" err="1"/>
                        <a:t>Asid</a:t>
                      </a:r>
                      <a:endParaRPr lang="en-ID" sz="32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1389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HCl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Asid hidroklorik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6521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H₂SO₄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Asid sulfurik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5846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HNO₃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Asid nitrik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206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H₂CO₃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/>
                        <a:t>Asid karbonik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21279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200"/>
                        <a:t>CH₃COOH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200" dirty="0" err="1"/>
                        <a:t>Asid</a:t>
                      </a:r>
                      <a:r>
                        <a:rPr lang="en-ID" sz="3200" dirty="0"/>
                        <a:t> </a:t>
                      </a:r>
                      <a:r>
                        <a:rPr lang="en-ID" sz="3200" dirty="0" err="1"/>
                        <a:t>etanoik</a:t>
                      </a:r>
                      <a:r>
                        <a:rPr lang="en-ID" sz="3200" dirty="0"/>
                        <a:t> (</a:t>
                      </a:r>
                      <a:r>
                        <a:rPr lang="en-ID" sz="3200" dirty="0" err="1"/>
                        <a:t>asid</a:t>
                      </a:r>
                      <a:r>
                        <a:rPr lang="en-ID" sz="3200" dirty="0"/>
                        <a:t> </a:t>
                      </a:r>
                      <a:r>
                        <a:rPr lang="en-ID" sz="3200" dirty="0" err="1"/>
                        <a:t>organik</a:t>
                      </a:r>
                      <a:r>
                        <a:rPr lang="en-ID" sz="3200" dirty="0"/>
                        <a:t>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0066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89722"/>
            <a:ext cx="16409176" cy="9449578"/>
          </a:xfrm>
          <a:custGeom>
            <a:avLst/>
            <a:gdLst/>
            <a:ahLst/>
            <a:cxnLst/>
            <a:rect l="l" t="t" r="r" b="b"/>
            <a:pathLst>
              <a:path w="16409176" h="8635329">
                <a:moveTo>
                  <a:pt x="0" y="0"/>
                </a:moveTo>
                <a:lnTo>
                  <a:pt x="16409176" y="0"/>
                </a:lnTo>
                <a:lnTo>
                  <a:pt x="16409176" y="8635328"/>
                </a:lnTo>
                <a:lnTo>
                  <a:pt x="0" y="8635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737997">
            <a:off x="704469" y="6314271"/>
            <a:ext cx="4746991" cy="5961684"/>
          </a:xfrm>
          <a:custGeom>
            <a:avLst/>
            <a:gdLst/>
            <a:ahLst/>
            <a:cxnLst/>
            <a:rect l="l" t="t" r="r" b="b"/>
            <a:pathLst>
              <a:path w="4746991" h="5961684">
                <a:moveTo>
                  <a:pt x="0" y="0"/>
                </a:moveTo>
                <a:lnTo>
                  <a:pt x="4746990" y="0"/>
                </a:lnTo>
                <a:lnTo>
                  <a:pt x="4746990" y="5961684"/>
                </a:lnTo>
                <a:lnTo>
                  <a:pt x="0" y="59616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211850">
            <a:off x="471735" y="4069051"/>
            <a:ext cx="1516321" cy="1489505"/>
          </a:xfrm>
          <a:custGeom>
            <a:avLst/>
            <a:gdLst/>
            <a:ahLst/>
            <a:cxnLst/>
            <a:rect l="l" t="t" r="r" b="b"/>
            <a:pathLst>
              <a:path w="1516321" h="1489505">
                <a:moveTo>
                  <a:pt x="0" y="0"/>
                </a:moveTo>
                <a:lnTo>
                  <a:pt x="1516321" y="0"/>
                </a:lnTo>
                <a:lnTo>
                  <a:pt x="1516321" y="1489506"/>
                </a:lnTo>
                <a:lnTo>
                  <a:pt x="0" y="14895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955001">
            <a:off x="15379665" y="2441110"/>
            <a:ext cx="1850533" cy="1817806"/>
          </a:xfrm>
          <a:custGeom>
            <a:avLst/>
            <a:gdLst/>
            <a:ahLst/>
            <a:cxnLst/>
            <a:rect l="l" t="t" r="r" b="b"/>
            <a:pathLst>
              <a:path w="1850533" h="1817806">
                <a:moveTo>
                  <a:pt x="0" y="0"/>
                </a:moveTo>
                <a:lnTo>
                  <a:pt x="1850533" y="0"/>
                </a:lnTo>
                <a:lnTo>
                  <a:pt x="1850533" y="1817806"/>
                </a:lnTo>
                <a:lnTo>
                  <a:pt x="0" y="181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29896" y="1185521"/>
            <a:ext cx="13751516" cy="2366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44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E. </a:t>
            </a:r>
            <a:r>
              <a:rPr lang="en-US" sz="3844" b="1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b="1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Bes (Alkali)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Bes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menghasilkan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ion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hidroksida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(OH⁻)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apabila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larut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dalam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air.</a:t>
            </a:r>
          </a:p>
          <a:p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📌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Contoh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Penamaan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Bes:</a:t>
            </a:r>
          </a:p>
        </p:txBody>
      </p:sp>
      <p:sp>
        <p:nvSpPr>
          <p:cNvPr id="11" name="Freeform 11"/>
          <p:cNvSpPr/>
          <p:nvPr/>
        </p:nvSpPr>
        <p:spPr>
          <a:xfrm rot="3728001">
            <a:off x="7688181" y="7900573"/>
            <a:ext cx="1032814" cy="1014549"/>
          </a:xfrm>
          <a:custGeom>
            <a:avLst/>
            <a:gdLst/>
            <a:ahLst/>
            <a:cxnLst/>
            <a:rect l="l" t="t" r="r" b="b"/>
            <a:pathLst>
              <a:path w="1032814" h="1014549">
                <a:moveTo>
                  <a:pt x="0" y="0"/>
                </a:moveTo>
                <a:lnTo>
                  <a:pt x="1032814" y="0"/>
                </a:lnTo>
                <a:lnTo>
                  <a:pt x="1032814" y="1014549"/>
                </a:lnTo>
                <a:lnTo>
                  <a:pt x="0" y="10145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6032319-1A56-483B-A50E-49070576F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654383"/>
              </p:ext>
            </p:extLst>
          </p:nvPr>
        </p:nvGraphicFramePr>
        <p:xfrm>
          <a:off x="4404606" y="3887773"/>
          <a:ext cx="9478788" cy="384048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39394">
                  <a:extLst>
                    <a:ext uri="{9D8B030D-6E8A-4147-A177-3AD203B41FA5}">
                      <a16:colId xmlns:a16="http://schemas.microsoft.com/office/drawing/2014/main" val="1143313042"/>
                    </a:ext>
                  </a:extLst>
                </a:gridCol>
                <a:gridCol w="4739394">
                  <a:extLst>
                    <a:ext uri="{9D8B030D-6E8A-4147-A177-3AD203B41FA5}">
                      <a16:colId xmlns:a16="http://schemas.microsoft.com/office/drawing/2014/main" val="24306088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3600" b="1" dirty="0"/>
                        <a:t>Formula Kimia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3600" b="1" dirty="0"/>
                        <a:t>Nama Bes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24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600" dirty="0"/>
                        <a:t>NaOH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600" dirty="0"/>
                        <a:t>Natrium </a:t>
                      </a:r>
                      <a:r>
                        <a:rPr lang="en-ID" sz="3600" dirty="0" err="1"/>
                        <a:t>hidroksida</a:t>
                      </a:r>
                      <a:endParaRPr lang="en-ID" sz="3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709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600" dirty="0"/>
                        <a:t>KOH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600"/>
                        <a:t>Kalium hidroksida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0387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600"/>
                        <a:t>Ca(OH)₂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600"/>
                        <a:t>Kalsium hidroksida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734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600"/>
                        <a:t>Al(OH)₃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600"/>
                        <a:t>Aluminium hidroksida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43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ID" sz="3600"/>
                        <a:t>Fe(OH)₃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D" sz="3600" dirty="0" err="1"/>
                        <a:t>Ferum</a:t>
                      </a:r>
                      <a:r>
                        <a:rPr lang="en-ID" sz="3600" dirty="0"/>
                        <a:t>(III) </a:t>
                      </a:r>
                      <a:r>
                        <a:rPr lang="en-ID" sz="3600" dirty="0" err="1"/>
                        <a:t>hidroksida</a:t>
                      </a:r>
                      <a:endParaRPr lang="en-ID" sz="3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6632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8271" y="68690"/>
            <a:ext cx="16230600" cy="9708140"/>
          </a:xfrm>
          <a:custGeom>
            <a:avLst/>
            <a:gdLst/>
            <a:ahLst/>
            <a:cxnLst/>
            <a:rect l="l" t="t" r="r" b="b"/>
            <a:pathLst>
              <a:path w="16230600" h="8541353">
                <a:moveTo>
                  <a:pt x="0" y="0"/>
                </a:moveTo>
                <a:lnTo>
                  <a:pt x="16230600" y="0"/>
                </a:lnTo>
                <a:lnTo>
                  <a:pt x="16230600" y="8541353"/>
                </a:lnTo>
                <a:lnTo>
                  <a:pt x="0" y="8541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17232" y="510170"/>
            <a:ext cx="5263194" cy="9776830"/>
          </a:xfrm>
          <a:custGeom>
            <a:avLst/>
            <a:gdLst/>
            <a:ahLst/>
            <a:cxnLst/>
            <a:rect l="l" t="t" r="r" b="b"/>
            <a:pathLst>
              <a:path w="5263194" h="9776830">
                <a:moveTo>
                  <a:pt x="0" y="0"/>
                </a:moveTo>
                <a:lnTo>
                  <a:pt x="5263194" y="0"/>
                </a:lnTo>
                <a:lnTo>
                  <a:pt x="5263194" y="9776830"/>
                </a:lnTo>
                <a:lnTo>
                  <a:pt x="0" y="977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17232" y="8313836"/>
            <a:ext cx="4362969" cy="2485075"/>
          </a:xfrm>
          <a:custGeom>
            <a:avLst/>
            <a:gdLst/>
            <a:ahLst/>
            <a:cxnLst/>
            <a:rect l="l" t="t" r="r" b="b"/>
            <a:pathLst>
              <a:path w="4362969" h="2485075">
                <a:moveTo>
                  <a:pt x="0" y="0"/>
                </a:moveTo>
                <a:lnTo>
                  <a:pt x="4362969" y="0"/>
                </a:lnTo>
                <a:lnTo>
                  <a:pt x="4362969" y="2485074"/>
                </a:lnTo>
                <a:lnTo>
                  <a:pt x="0" y="2485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95400" y="962721"/>
            <a:ext cx="11345762" cy="7351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✏️ Latihan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Pengukuhan</a:t>
            </a:r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A.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Tulis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Nama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Sebatian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Berdasarkan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Formula:</a:t>
            </a:r>
          </a:p>
          <a:p>
            <a:pPr algn="ctr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NaBr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= _______________________</a:t>
            </a:r>
          </a:p>
          <a:p>
            <a:pPr algn="ctr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HNO₃ = _______________________</a:t>
            </a:r>
          </a:p>
          <a:p>
            <a:pPr algn="ctr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</a:t>
            </a:r>
            <a:r>
              <a:rPr lang="en-US" sz="3844" dirty="0" err="1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CuCl</a:t>
            </a:r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₂ = _______________________</a:t>
            </a:r>
          </a:p>
          <a:p>
            <a:pPr algn="ctr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P₂O₅ = _______________________</a:t>
            </a:r>
          </a:p>
          <a:p>
            <a:pPr algn="ctr"/>
            <a:endParaRPr lang="en-US" sz="3844" dirty="0">
              <a:solidFill>
                <a:srgbClr val="FFFFFF"/>
              </a:solidFill>
              <a:latin typeface="210 어린아이"/>
              <a:ea typeface="210 어린아이"/>
              <a:cs typeface="210 어린아이"/>
              <a:sym typeface="210 어린아이"/>
            </a:endParaRPr>
          </a:p>
          <a:p>
            <a:pPr algn="ctr"/>
            <a:r>
              <a:rPr lang="en-US" sz="3844" dirty="0">
                <a:solidFill>
                  <a:srgbClr val="FFFFFF"/>
                </a:solidFill>
                <a:latin typeface="210 어린아이"/>
                <a:ea typeface="210 어린아이"/>
                <a:cs typeface="210 어린아이"/>
                <a:sym typeface="210 어린아이"/>
              </a:rPr>
              <a:t>    KOH = 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678</Words>
  <Application>Microsoft Office PowerPoint</Application>
  <PresentationFormat>Custom</PresentationFormat>
  <Paragraphs>167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210 어린아이</vt:lpstr>
      <vt:lpstr>Arial</vt:lpstr>
      <vt:lpstr>TDTD달리자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Dinda Natalisa</cp:lastModifiedBy>
  <cp:revision>5</cp:revision>
  <dcterms:created xsi:type="dcterms:W3CDTF">2006-08-16T00:00:00Z</dcterms:created>
  <dcterms:modified xsi:type="dcterms:W3CDTF">2025-07-28T15:55:12Z</dcterms:modified>
  <dc:identifier>DAGuDUHdU2A</dc:identifier>
</cp:coreProperties>
</file>