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9" r:id="rId9"/>
    <p:sldId id="280" r:id="rId10"/>
    <p:sldId id="263" r:id="rId11"/>
    <p:sldId id="266" r:id="rId12"/>
    <p:sldId id="278" r:id="rId13"/>
  </p:sldIdLst>
  <p:sldSz cx="18288000" cy="10287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Nunito" pitchFamily="2" charset="0"/>
      <p:regular r:id="rId19"/>
      <p:bold r:id="rId20"/>
      <p:italic r:id="rId21"/>
      <p:boldItalic r:id="rId22"/>
    </p:embeddedFont>
    <p:embeddedFont>
      <p:font typeface="Nunito Medium" panose="020B0604020202020204" charset="0"/>
      <p:regular r:id="rId23"/>
    </p:embeddedFont>
    <p:embeddedFont>
      <p:font typeface="Roboto Bold" panose="020B0604020202020204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232AD-0154-430C-964A-8F5ABC2342A6}" type="datetimeFigureOut">
              <a:rPr lang="en-ID" smtClean="0"/>
              <a:t>29/07/2025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7C7114-BD30-48FE-AABA-381746A3437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06305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7C7114-BD30-48FE-AABA-381746A3437D}" type="slidenum">
              <a:rPr lang="en-ID" smtClean="0"/>
              <a:t>2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43095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13" Type="http://schemas.openxmlformats.org/officeDocument/2006/relationships/image" Target="../media/image10.png"/><Relationship Id="rId18" Type="http://schemas.openxmlformats.org/officeDocument/2006/relationships/image" Target="../media/image15.svg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9.svg"/><Relationship Id="rId17" Type="http://schemas.openxmlformats.org/officeDocument/2006/relationships/image" Target="../media/image14.png"/><Relationship Id="rId25" Type="http://schemas.openxmlformats.org/officeDocument/2006/relationships/image" Target="../media/image22.jpeg"/><Relationship Id="rId2" Type="http://schemas.openxmlformats.org/officeDocument/2006/relationships/audio" Target="../media/media1.mp3"/><Relationship Id="rId16" Type="http://schemas.openxmlformats.org/officeDocument/2006/relationships/image" Target="../media/image13.svg"/><Relationship Id="rId20" Type="http://schemas.openxmlformats.org/officeDocument/2006/relationships/image" Target="../media/image17.svg"/><Relationship Id="rId1" Type="http://schemas.microsoft.com/office/2007/relationships/media" Target="../media/media1.mp3"/><Relationship Id="rId6" Type="http://schemas.openxmlformats.org/officeDocument/2006/relationships/image" Target="../media/image3.svg"/><Relationship Id="rId11" Type="http://schemas.openxmlformats.org/officeDocument/2006/relationships/image" Target="../media/image8.png"/><Relationship Id="rId24" Type="http://schemas.openxmlformats.org/officeDocument/2006/relationships/image" Target="../media/image21.sv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23" Type="http://schemas.openxmlformats.org/officeDocument/2006/relationships/image" Target="../media/image20.png"/><Relationship Id="rId10" Type="http://schemas.openxmlformats.org/officeDocument/2006/relationships/image" Target="../media/image7.svg"/><Relationship Id="rId19" Type="http://schemas.openxmlformats.org/officeDocument/2006/relationships/image" Target="../media/image16.png"/><Relationship Id="rId4" Type="http://schemas.openxmlformats.org/officeDocument/2006/relationships/image" Target="../media/image1.jpeg"/><Relationship Id="rId9" Type="http://schemas.openxmlformats.org/officeDocument/2006/relationships/image" Target="../media/image6.png"/><Relationship Id="rId14" Type="http://schemas.openxmlformats.org/officeDocument/2006/relationships/image" Target="../media/image11.svg"/><Relationship Id="rId22" Type="http://schemas.openxmlformats.org/officeDocument/2006/relationships/image" Target="../media/image19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13" Type="http://schemas.openxmlformats.org/officeDocument/2006/relationships/image" Target="../media/image121.svg"/><Relationship Id="rId18" Type="http://schemas.openxmlformats.org/officeDocument/2006/relationships/image" Target="../media/image126.svg"/><Relationship Id="rId26" Type="http://schemas.openxmlformats.org/officeDocument/2006/relationships/image" Target="../media/image134.svg"/><Relationship Id="rId3" Type="http://schemas.openxmlformats.org/officeDocument/2006/relationships/image" Target="../media/image111.svg"/><Relationship Id="rId21" Type="http://schemas.openxmlformats.org/officeDocument/2006/relationships/image" Target="../media/image129.png"/><Relationship Id="rId7" Type="http://schemas.openxmlformats.org/officeDocument/2006/relationships/image" Target="../media/image115.svg"/><Relationship Id="rId12" Type="http://schemas.openxmlformats.org/officeDocument/2006/relationships/image" Target="../media/image120.png"/><Relationship Id="rId17" Type="http://schemas.openxmlformats.org/officeDocument/2006/relationships/image" Target="../media/image125.png"/><Relationship Id="rId25" Type="http://schemas.openxmlformats.org/officeDocument/2006/relationships/image" Target="../media/image133.png"/><Relationship Id="rId2" Type="http://schemas.openxmlformats.org/officeDocument/2006/relationships/image" Target="../media/image110.png"/><Relationship Id="rId16" Type="http://schemas.openxmlformats.org/officeDocument/2006/relationships/image" Target="../media/image124.svg"/><Relationship Id="rId20" Type="http://schemas.openxmlformats.org/officeDocument/2006/relationships/image" Target="../media/image12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4.png"/><Relationship Id="rId11" Type="http://schemas.openxmlformats.org/officeDocument/2006/relationships/image" Target="../media/image119.svg"/><Relationship Id="rId24" Type="http://schemas.openxmlformats.org/officeDocument/2006/relationships/image" Target="../media/image132.svg"/><Relationship Id="rId5" Type="http://schemas.openxmlformats.org/officeDocument/2006/relationships/image" Target="../media/image113.svg"/><Relationship Id="rId15" Type="http://schemas.openxmlformats.org/officeDocument/2006/relationships/image" Target="../media/image123.png"/><Relationship Id="rId23" Type="http://schemas.openxmlformats.org/officeDocument/2006/relationships/image" Target="../media/image131.png"/><Relationship Id="rId10" Type="http://schemas.openxmlformats.org/officeDocument/2006/relationships/image" Target="../media/image118.png"/><Relationship Id="rId19" Type="http://schemas.openxmlformats.org/officeDocument/2006/relationships/image" Target="../media/image127.png"/><Relationship Id="rId4" Type="http://schemas.openxmlformats.org/officeDocument/2006/relationships/image" Target="../media/image112.png"/><Relationship Id="rId9" Type="http://schemas.openxmlformats.org/officeDocument/2006/relationships/image" Target="../media/image117.svg"/><Relationship Id="rId14" Type="http://schemas.openxmlformats.org/officeDocument/2006/relationships/image" Target="../media/image122.jpeg"/><Relationship Id="rId22" Type="http://schemas.openxmlformats.org/officeDocument/2006/relationships/image" Target="../media/image130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2.svg"/><Relationship Id="rId18" Type="http://schemas.openxmlformats.org/officeDocument/2006/relationships/image" Target="../media/image141.png"/><Relationship Id="rId3" Type="http://schemas.openxmlformats.org/officeDocument/2006/relationships/image" Target="../media/image38.svg"/><Relationship Id="rId7" Type="http://schemas.openxmlformats.org/officeDocument/2006/relationships/image" Target="../media/image44.svg"/><Relationship Id="rId12" Type="http://schemas.openxmlformats.org/officeDocument/2006/relationships/image" Target="../media/image51.png"/><Relationship Id="rId17" Type="http://schemas.openxmlformats.org/officeDocument/2006/relationships/image" Target="../media/image140.svg"/><Relationship Id="rId2" Type="http://schemas.openxmlformats.org/officeDocument/2006/relationships/image" Target="../media/image37.png"/><Relationship Id="rId16" Type="http://schemas.openxmlformats.org/officeDocument/2006/relationships/image" Target="../media/image1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136.svg"/><Relationship Id="rId5" Type="http://schemas.openxmlformats.org/officeDocument/2006/relationships/image" Target="../media/image40.svg"/><Relationship Id="rId15" Type="http://schemas.openxmlformats.org/officeDocument/2006/relationships/image" Target="../media/image138.svg"/><Relationship Id="rId10" Type="http://schemas.openxmlformats.org/officeDocument/2006/relationships/image" Target="../media/image135.png"/><Relationship Id="rId19" Type="http://schemas.openxmlformats.org/officeDocument/2006/relationships/image" Target="../media/image142.svg"/><Relationship Id="rId4" Type="http://schemas.openxmlformats.org/officeDocument/2006/relationships/image" Target="../media/image39.png"/><Relationship Id="rId9" Type="http://schemas.openxmlformats.org/officeDocument/2006/relationships/image" Target="../media/image50.svg"/><Relationship Id="rId14" Type="http://schemas.openxmlformats.org/officeDocument/2006/relationships/image" Target="../media/image13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18" Type="http://schemas.openxmlformats.org/officeDocument/2006/relationships/image" Target="../media/image144.svg"/><Relationship Id="rId26" Type="http://schemas.openxmlformats.org/officeDocument/2006/relationships/image" Target="../media/image152.svg"/><Relationship Id="rId3" Type="http://schemas.openxmlformats.org/officeDocument/2006/relationships/image" Target="../media/image2.png"/><Relationship Id="rId21" Type="http://schemas.openxmlformats.org/officeDocument/2006/relationships/image" Target="../media/image147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17" Type="http://schemas.openxmlformats.org/officeDocument/2006/relationships/image" Target="../media/image143.png"/><Relationship Id="rId25" Type="http://schemas.openxmlformats.org/officeDocument/2006/relationships/image" Target="../media/image151.png"/><Relationship Id="rId2" Type="http://schemas.openxmlformats.org/officeDocument/2006/relationships/image" Target="../media/image1.jpeg"/><Relationship Id="rId16" Type="http://schemas.openxmlformats.org/officeDocument/2006/relationships/image" Target="../media/image19.svg"/><Relationship Id="rId20" Type="http://schemas.openxmlformats.org/officeDocument/2006/relationships/image" Target="../media/image14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2.png"/><Relationship Id="rId24" Type="http://schemas.openxmlformats.org/officeDocument/2006/relationships/image" Target="../media/image150.svg"/><Relationship Id="rId5" Type="http://schemas.openxmlformats.org/officeDocument/2006/relationships/image" Target="../media/image4.png"/><Relationship Id="rId15" Type="http://schemas.openxmlformats.org/officeDocument/2006/relationships/image" Target="../media/image18.png"/><Relationship Id="rId23" Type="http://schemas.openxmlformats.org/officeDocument/2006/relationships/image" Target="../media/image149.png"/><Relationship Id="rId10" Type="http://schemas.openxmlformats.org/officeDocument/2006/relationships/image" Target="../media/image11.svg"/><Relationship Id="rId19" Type="http://schemas.openxmlformats.org/officeDocument/2006/relationships/image" Target="../media/image145.png"/><Relationship Id="rId4" Type="http://schemas.openxmlformats.org/officeDocument/2006/relationships/image" Target="../media/image3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Relationship Id="rId22" Type="http://schemas.openxmlformats.org/officeDocument/2006/relationships/image" Target="../media/image14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13" Type="http://schemas.openxmlformats.org/officeDocument/2006/relationships/image" Target="../media/image31.png"/><Relationship Id="rId18" Type="http://schemas.openxmlformats.org/officeDocument/2006/relationships/image" Target="../media/image36.svg"/><Relationship Id="rId3" Type="http://schemas.openxmlformats.org/officeDocument/2006/relationships/image" Target="../media/image23.png"/><Relationship Id="rId7" Type="http://schemas.openxmlformats.org/officeDocument/2006/relationships/image" Target="../media/image2.png"/><Relationship Id="rId12" Type="http://schemas.openxmlformats.org/officeDocument/2006/relationships/image" Target="../media/image30.svg"/><Relationship Id="rId17" Type="http://schemas.openxmlformats.org/officeDocument/2006/relationships/image" Target="../media/image3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4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svg"/><Relationship Id="rId11" Type="http://schemas.openxmlformats.org/officeDocument/2006/relationships/image" Target="../media/image29.png"/><Relationship Id="rId5" Type="http://schemas.openxmlformats.org/officeDocument/2006/relationships/image" Target="../media/image25.png"/><Relationship Id="rId15" Type="http://schemas.openxmlformats.org/officeDocument/2006/relationships/image" Target="../media/image33.png"/><Relationship Id="rId10" Type="http://schemas.openxmlformats.org/officeDocument/2006/relationships/image" Target="../media/image28.svg"/><Relationship Id="rId4" Type="http://schemas.openxmlformats.org/officeDocument/2006/relationships/image" Target="../media/image24.svg"/><Relationship Id="rId9" Type="http://schemas.openxmlformats.org/officeDocument/2006/relationships/image" Target="../media/image27.png"/><Relationship Id="rId14" Type="http://schemas.openxmlformats.org/officeDocument/2006/relationships/image" Target="../media/image3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svg"/><Relationship Id="rId18" Type="http://schemas.openxmlformats.org/officeDocument/2006/relationships/image" Target="../media/image53.png"/><Relationship Id="rId3" Type="http://schemas.openxmlformats.org/officeDocument/2006/relationships/image" Target="../media/image38.svg"/><Relationship Id="rId7" Type="http://schemas.openxmlformats.org/officeDocument/2006/relationships/image" Target="../media/image42.svg"/><Relationship Id="rId12" Type="http://schemas.openxmlformats.org/officeDocument/2006/relationships/image" Target="../media/image47.png"/><Relationship Id="rId17" Type="http://schemas.openxmlformats.org/officeDocument/2006/relationships/image" Target="../media/image52.svg"/><Relationship Id="rId2" Type="http://schemas.openxmlformats.org/officeDocument/2006/relationships/image" Target="../media/image37.png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openxmlformats.org/officeDocument/2006/relationships/image" Target="../media/image46.svg"/><Relationship Id="rId5" Type="http://schemas.openxmlformats.org/officeDocument/2006/relationships/image" Target="../media/image40.svg"/><Relationship Id="rId15" Type="http://schemas.openxmlformats.org/officeDocument/2006/relationships/image" Target="../media/image50.svg"/><Relationship Id="rId10" Type="http://schemas.openxmlformats.org/officeDocument/2006/relationships/image" Target="../media/image45.png"/><Relationship Id="rId19" Type="http://schemas.openxmlformats.org/officeDocument/2006/relationships/image" Target="../media/image54.svg"/><Relationship Id="rId4" Type="http://schemas.openxmlformats.org/officeDocument/2006/relationships/image" Target="../media/image39.png"/><Relationship Id="rId9" Type="http://schemas.openxmlformats.org/officeDocument/2006/relationships/image" Target="../media/image44.svg"/><Relationship Id="rId14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svg"/><Relationship Id="rId18" Type="http://schemas.openxmlformats.org/officeDocument/2006/relationships/image" Target="../media/image71.png"/><Relationship Id="rId3" Type="http://schemas.openxmlformats.org/officeDocument/2006/relationships/image" Target="../media/image56.svg"/><Relationship Id="rId7" Type="http://schemas.openxmlformats.org/officeDocument/2006/relationships/image" Target="../media/image60.svg"/><Relationship Id="rId12" Type="http://schemas.openxmlformats.org/officeDocument/2006/relationships/image" Target="../media/image65.png"/><Relationship Id="rId17" Type="http://schemas.openxmlformats.org/officeDocument/2006/relationships/image" Target="../media/image70.svg"/><Relationship Id="rId2" Type="http://schemas.openxmlformats.org/officeDocument/2006/relationships/image" Target="../media/image55.png"/><Relationship Id="rId16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11" Type="http://schemas.openxmlformats.org/officeDocument/2006/relationships/image" Target="../media/image64.svg"/><Relationship Id="rId5" Type="http://schemas.openxmlformats.org/officeDocument/2006/relationships/image" Target="../media/image58.svg"/><Relationship Id="rId15" Type="http://schemas.openxmlformats.org/officeDocument/2006/relationships/image" Target="../media/image68.svg"/><Relationship Id="rId10" Type="http://schemas.openxmlformats.org/officeDocument/2006/relationships/image" Target="../media/image63.png"/><Relationship Id="rId19" Type="http://schemas.openxmlformats.org/officeDocument/2006/relationships/image" Target="../media/image72.svg"/><Relationship Id="rId4" Type="http://schemas.openxmlformats.org/officeDocument/2006/relationships/image" Target="../media/image57.png"/><Relationship Id="rId9" Type="http://schemas.openxmlformats.org/officeDocument/2006/relationships/image" Target="../media/image62.svg"/><Relationship Id="rId14" Type="http://schemas.openxmlformats.org/officeDocument/2006/relationships/image" Target="../media/image6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2.svg"/><Relationship Id="rId3" Type="http://schemas.openxmlformats.org/officeDocument/2006/relationships/image" Target="../media/image24.svg"/><Relationship Id="rId7" Type="http://schemas.openxmlformats.org/officeDocument/2006/relationships/image" Target="../media/image76.svg"/><Relationship Id="rId12" Type="http://schemas.openxmlformats.org/officeDocument/2006/relationships/image" Target="../media/image8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5.png"/><Relationship Id="rId11" Type="http://schemas.openxmlformats.org/officeDocument/2006/relationships/image" Target="../media/image80.svg"/><Relationship Id="rId5" Type="http://schemas.openxmlformats.org/officeDocument/2006/relationships/image" Target="../media/image74.sv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13" Type="http://schemas.openxmlformats.org/officeDocument/2006/relationships/image" Target="../media/image94.svg"/><Relationship Id="rId18" Type="http://schemas.openxmlformats.org/officeDocument/2006/relationships/image" Target="../media/image97.png"/><Relationship Id="rId3" Type="http://schemas.openxmlformats.org/officeDocument/2006/relationships/image" Target="../media/image84.svg"/><Relationship Id="rId7" Type="http://schemas.openxmlformats.org/officeDocument/2006/relationships/image" Target="../media/image88.svg"/><Relationship Id="rId12" Type="http://schemas.openxmlformats.org/officeDocument/2006/relationships/image" Target="../media/image93.png"/><Relationship Id="rId17" Type="http://schemas.openxmlformats.org/officeDocument/2006/relationships/image" Target="../media/image96.svg"/><Relationship Id="rId2" Type="http://schemas.openxmlformats.org/officeDocument/2006/relationships/image" Target="../media/image83.png"/><Relationship Id="rId16" Type="http://schemas.openxmlformats.org/officeDocument/2006/relationships/image" Target="../media/image95.png"/><Relationship Id="rId20" Type="http://schemas.openxmlformats.org/officeDocument/2006/relationships/image" Target="../media/image9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11" Type="http://schemas.openxmlformats.org/officeDocument/2006/relationships/image" Target="../media/image92.svg"/><Relationship Id="rId5" Type="http://schemas.openxmlformats.org/officeDocument/2006/relationships/image" Target="../media/image86.svg"/><Relationship Id="rId15" Type="http://schemas.openxmlformats.org/officeDocument/2006/relationships/image" Target="../media/image38.svg"/><Relationship Id="rId10" Type="http://schemas.openxmlformats.org/officeDocument/2006/relationships/image" Target="../media/image91.png"/><Relationship Id="rId19" Type="http://schemas.openxmlformats.org/officeDocument/2006/relationships/image" Target="../media/image98.svg"/><Relationship Id="rId4" Type="http://schemas.openxmlformats.org/officeDocument/2006/relationships/image" Target="../media/image85.png"/><Relationship Id="rId9" Type="http://schemas.openxmlformats.org/officeDocument/2006/relationships/image" Target="../media/image90.svg"/><Relationship Id="rId1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107.svg"/><Relationship Id="rId3" Type="http://schemas.openxmlformats.org/officeDocument/2006/relationships/image" Target="../media/image76.svg"/><Relationship Id="rId7" Type="http://schemas.openxmlformats.org/officeDocument/2006/relationships/image" Target="../media/image103.svg"/><Relationship Id="rId12" Type="http://schemas.openxmlformats.org/officeDocument/2006/relationships/image" Target="../media/image10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png"/><Relationship Id="rId11" Type="http://schemas.openxmlformats.org/officeDocument/2006/relationships/image" Target="../media/image105.svg"/><Relationship Id="rId5" Type="http://schemas.openxmlformats.org/officeDocument/2006/relationships/image" Target="../media/image101.svg"/><Relationship Id="rId15" Type="http://schemas.openxmlformats.org/officeDocument/2006/relationships/image" Target="../media/image109.svg"/><Relationship Id="rId10" Type="http://schemas.openxmlformats.org/officeDocument/2006/relationships/image" Target="../media/image104.png"/><Relationship Id="rId4" Type="http://schemas.openxmlformats.org/officeDocument/2006/relationships/image" Target="../media/image100.png"/><Relationship Id="rId9" Type="http://schemas.openxmlformats.org/officeDocument/2006/relationships/image" Target="../media/image64.svg"/><Relationship Id="rId14" Type="http://schemas.openxmlformats.org/officeDocument/2006/relationships/image" Target="../media/image10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107.svg"/><Relationship Id="rId3" Type="http://schemas.openxmlformats.org/officeDocument/2006/relationships/image" Target="../media/image76.svg"/><Relationship Id="rId7" Type="http://schemas.openxmlformats.org/officeDocument/2006/relationships/image" Target="../media/image103.svg"/><Relationship Id="rId12" Type="http://schemas.openxmlformats.org/officeDocument/2006/relationships/image" Target="../media/image10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png"/><Relationship Id="rId11" Type="http://schemas.openxmlformats.org/officeDocument/2006/relationships/image" Target="../media/image105.svg"/><Relationship Id="rId5" Type="http://schemas.openxmlformats.org/officeDocument/2006/relationships/image" Target="../media/image101.svg"/><Relationship Id="rId15" Type="http://schemas.openxmlformats.org/officeDocument/2006/relationships/image" Target="../media/image109.svg"/><Relationship Id="rId10" Type="http://schemas.openxmlformats.org/officeDocument/2006/relationships/image" Target="../media/image104.png"/><Relationship Id="rId4" Type="http://schemas.openxmlformats.org/officeDocument/2006/relationships/image" Target="../media/image100.png"/><Relationship Id="rId9" Type="http://schemas.openxmlformats.org/officeDocument/2006/relationships/image" Target="../media/image64.svg"/><Relationship Id="rId14" Type="http://schemas.openxmlformats.org/officeDocument/2006/relationships/image" Target="../media/image10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13" Type="http://schemas.openxmlformats.org/officeDocument/2006/relationships/image" Target="../media/image107.svg"/><Relationship Id="rId3" Type="http://schemas.openxmlformats.org/officeDocument/2006/relationships/image" Target="../media/image76.svg"/><Relationship Id="rId7" Type="http://schemas.openxmlformats.org/officeDocument/2006/relationships/image" Target="../media/image103.svg"/><Relationship Id="rId12" Type="http://schemas.openxmlformats.org/officeDocument/2006/relationships/image" Target="../media/image10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png"/><Relationship Id="rId11" Type="http://schemas.openxmlformats.org/officeDocument/2006/relationships/image" Target="../media/image105.svg"/><Relationship Id="rId5" Type="http://schemas.openxmlformats.org/officeDocument/2006/relationships/image" Target="../media/image101.svg"/><Relationship Id="rId15" Type="http://schemas.openxmlformats.org/officeDocument/2006/relationships/image" Target="../media/image109.svg"/><Relationship Id="rId10" Type="http://schemas.openxmlformats.org/officeDocument/2006/relationships/image" Target="../media/image104.png"/><Relationship Id="rId4" Type="http://schemas.openxmlformats.org/officeDocument/2006/relationships/image" Target="../media/image100.png"/><Relationship Id="rId9" Type="http://schemas.openxmlformats.org/officeDocument/2006/relationships/image" Target="../media/image64.svg"/><Relationship Id="rId14" Type="http://schemas.openxmlformats.org/officeDocument/2006/relationships/image" Target="../media/image10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194034" y="5076825"/>
            <a:ext cx="16230600" cy="4321031"/>
          </a:xfrm>
          <a:custGeom>
            <a:avLst/>
            <a:gdLst/>
            <a:ahLst/>
            <a:cxnLst/>
            <a:rect l="l" t="t" r="r" b="b"/>
            <a:pathLst>
              <a:path w="16230600" h="4321031">
                <a:moveTo>
                  <a:pt x="0" y="0"/>
                </a:moveTo>
                <a:lnTo>
                  <a:pt x="16230600" y="0"/>
                </a:lnTo>
                <a:lnTo>
                  <a:pt x="16230600" y="4321031"/>
                </a:lnTo>
                <a:lnTo>
                  <a:pt x="0" y="432103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32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90626"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>
            <a:off x="1028700" y="4771672"/>
            <a:ext cx="16230600" cy="4486628"/>
          </a:xfrm>
          <a:custGeom>
            <a:avLst/>
            <a:gdLst/>
            <a:ahLst/>
            <a:cxnLst/>
            <a:rect l="l" t="t" r="r" b="b"/>
            <a:pathLst>
              <a:path w="16230600" h="4486628">
                <a:moveTo>
                  <a:pt x="0" y="0"/>
                </a:moveTo>
                <a:lnTo>
                  <a:pt x="16230600" y="0"/>
                </a:lnTo>
                <a:lnTo>
                  <a:pt x="16230600" y="4486628"/>
                </a:lnTo>
                <a:lnTo>
                  <a:pt x="0" y="448662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t="-83590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5778776" y="4264426"/>
            <a:ext cx="6616424" cy="4942567"/>
          </a:xfrm>
          <a:custGeom>
            <a:avLst/>
            <a:gdLst/>
            <a:ahLst/>
            <a:cxnLst/>
            <a:rect l="l" t="t" r="r" b="b"/>
            <a:pathLst>
              <a:path w="6616424" h="4942567">
                <a:moveTo>
                  <a:pt x="0" y="0"/>
                </a:moveTo>
                <a:lnTo>
                  <a:pt x="6616424" y="0"/>
                </a:lnTo>
                <a:lnTo>
                  <a:pt x="6616424" y="4942567"/>
                </a:lnTo>
                <a:lnTo>
                  <a:pt x="0" y="494256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b="-104766"/>
            </a:stretch>
          </a:blipFill>
        </p:spPr>
      </p:sp>
      <p:sp>
        <p:nvSpPr>
          <p:cNvPr id="6" name="Freeform 6"/>
          <p:cNvSpPr/>
          <p:nvPr/>
        </p:nvSpPr>
        <p:spPr>
          <a:xfrm rot="1086317">
            <a:off x="1249158" y="1283421"/>
            <a:ext cx="1226853" cy="1614281"/>
          </a:xfrm>
          <a:custGeom>
            <a:avLst/>
            <a:gdLst/>
            <a:ahLst/>
            <a:cxnLst/>
            <a:rect l="l" t="t" r="r" b="b"/>
            <a:pathLst>
              <a:path w="1226853" h="1614281">
                <a:moveTo>
                  <a:pt x="0" y="0"/>
                </a:moveTo>
                <a:lnTo>
                  <a:pt x="1226853" y="0"/>
                </a:lnTo>
                <a:lnTo>
                  <a:pt x="1226853" y="1614281"/>
                </a:lnTo>
                <a:lnTo>
                  <a:pt x="0" y="161428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876079">
            <a:off x="15869536" y="864749"/>
            <a:ext cx="1095194" cy="1904686"/>
          </a:xfrm>
          <a:custGeom>
            <a:avLst/>
            <a:gdLst/>
            <a:ahLst/>
            <a:cxnLst/>
            <a:rect l="l" t="t" r="r" b="b"/>
            <a:pathLst>
              <a:path w="1095194" h="1904686">
                <a:moveTo>
                  <a:pt x="0" y="0"/>
                </a:moveTo>
                <a:lnTo>
                  <a:pt x="1095194" y="0"/>
                </a:lnTo>
                <a:lnTo>
                  <a:pt x="1095194" y="1904686"/>
                </a:lnTo>
                <a:lnTo>
                  <a:pt x="0" y="1904686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 rot="4619742">
            <a:off x="2165797" y="3956660"/>
            <a:ext cx="721704" cy="752755"/>
          </a:xfrm>
          <a:custGeom>
            <a:avLst/>
            <a:gdLst/>
            <a:ahLst/>
            <a:cxnLst/>
            <a:rect l="l" t="t" r="r" b="b"/>
            <a:pathLst>
              <a:path w="721704" h="752755">
                <a:moveTo>
                  <a:pt x="0" y="0"/>
                </a:moveTo>
                <a:lnTo>
                  <a:pt x="721705" y="0"/>
                </a:lnTo>
                <a:lnTo>
                  <a:pt x="721705" y="752756"/>
                </a:lnTo>
                <a:lnTo>
                  <a:pt x="0" y="752756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4471130" y="4039622"/>
            <a:ext cx="1371303" cy="1536474"/>
          </a:xfrm>
          <a:custGeom>
            <a:avLst/>
            <a:gdLst/>
            <a:ahLst/>
            <a:cxnLst/>
            <a:rect l="l" t="t" r="r" b="b"/>
            <a:pathLst>
              <a:path w="1371303" h="1536474">
                <a:moveTo>
                  <a:pt x="0" y="0"/>
                </a:moveTo>
                <a:lnTo>
                  <a:pt x="1371303" y="0"/>
                </a:lnTo>
                <a:lnTo>
                  <a:pt x="1371303" y="1536474"/>
                </a:lnTo>
                <a:lnTo>
                  <a:pt x="0" y="1536474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>
            <a:off x="1965964" y="7434741"/>
            <a:ext cx="1292480" cy="478218"/>
          </a:xfrm>
          <a:custGeom>
            <a:avLst/>
            <a:gdLst/>
            <a:ahLst/>
            <a:cxnLst/>
            <a:rect l="l" t="t" r="r" b="b"/>
            <a:pathLst>
              <a:path w="1292480" h="478218">
                <a:moveTo>
                  <a:pt x="0" y="0"/>
                </a:moveTo>
                <a:lnTo>
                  <a:pt x="1292480" y="0"/>
                </a:lnTo>
                <a:lnTo>
                  <a:pt x="1292480" y="478218"/>
                </a:lnTo>
                <a:lnTo>
                  <a:pt x="0" y="478218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3737076" y="6536768"/>
            <a:ext cx="1292480" cy="478218"/>
          </a:xfrm>
          <a:custGeom>
            <a:avLst/>
            <a:gdLst/>
            <a:ahLst/>
            <a:cxnLst/>
            <a:rect l="l" t="t" r="r" b="b"/>
            <a:pathLst>
              <a:path w="1292480" h="478218">
                <a:moveTo>
                  <a:pt x="0" y="0"/>
                </a:moveTo>
                <a:lnTo>
                  <a:pt x="1292480" y="0"/>
                </a:lnTo>
                <a:lnTo>
                  <a:pt x="1292480" y="478218"/>
                </a:lnTo>
                <a:lnTo>
                  <a:pt x="0" y="478218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2" name="Freeform 12"/>
          <p:cNvSpPr/>
          <p:nvPr/>
        </p:nvSpPr>
        <p:spPr>
          <a:xfrm rot="-486389">
            <a:off x="3634148" y="5920130"/>
            <a:ext cx="1256145" cy="321887"/>
          </a:xfrm>
          <a:custGeom>
            <a:avLst/>
            <a:gdLst/>
            <a:ahLst/>
            <a:cxnLst/>
            <a:rect l="l" t="t" r="r" b="b"/>
            <a:pathLst>
              <a:path w="1256145" h="321887">
                <a:moveTo>
                  <a:pt x="0" y="0"/>
                </a:moveTo>
                <a:lnTo>
                  <a:pt x="1256145" y="0"/>
                </a:lnTo>
                <a:lnTo>
                  <a:pt x="1256145" y="321887"/>
                </a:lnTo>
                <a:lnTo>
                  <a:pt x="0" y="321887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 rot="933179">
            <a:off x="15369311" y="8008943"/>
            <a:ext cx="784079" cy="498870"/>
          </a:xfrm>
          <a:custGeom>
            <a:avLst/>
            <a:gdLst/>
            <a:ahLst/>
            <a:cxnLst/>
            <a:rect l="l" t="t" r="r" b="b"/>
            <a:pathLst>
              <a:path w="784079" h="498870">
                <a:moveTo>
                  <a:pt x="0" y="0"/>
                </a:moveTo>
                <a:lnTo>
                  <a:pt x="784079" y="0"/>
                </a:lnTo>
                <a:lnTo>
                  <a:pt x="784079" y="498870"/>
                </a:lnTo>
                <a:lnTo>
                  <a:pt x="0" y="498870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4" name="TextBox 14"/>
          <p:cNvSpPr txBox="1"/>
          <p:nvPr/>
        </p:nvSpPr>
        <p:spPr>
          <a:xfrm>
            <a:off x="2526649" y="1525895"/>
            <a:ext cx="13234701" cy="2954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9600" b="1" dirty="0" err="1">
                <a:solidFill>
                  <a:srgbClr val="001A3E"/>
                </a:solidFill>
                <a:latin typeface="Roboto Bold"/>
                <a:ea typeface="Roboto Bold"/>
                <a:cs typeface="Roboto Bold"/>
                <a:sym typeface="Roboto Bold"/>
              </a:rPr>
              <a:t>Penyamaan</a:t>
            </a:r>
            <a:r>
              <a:rPr lang="en-US" sz="9600" b="1" dirty="0">
                <a:solidFill>
                  <a:srgbClr val="001A3E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9600" b="1" dirty="0" err="1">
                <a:solidFill>
                  <a:srgbClr val="001A3E"/>
                </a:solidFill>
                <a:latin typeface="Roboto Bold"/>
                <a:ea typeface="Roboto Bold"/>
                <a:cs typeface="Roboto Bold"/>
                <a:sym typeface="Roboto Bold"/>
              </a:rPr>
              <a:t>Persamaan</a:t>
            </a:r>
            <a:r>
              <a:rPr lang="en-US" sz="9600" b="1" dirty="0">
                <a:solidFill>
                  <a:srgbClr val="001A3E"/>
                </a:solidFill>
                <a:latin typeface="Roboto Bold"/>
                <a:ea typeface="Roboto Bold"/>
                <a:cs typeface="Roboto Bold"/>
                <a:sym typeface="Roboto Bold"/>
              </a:rPr>
              <a:t> Kimia</a:t>
            </a:r>
          </a:p>
        </p:txBody>
      </p:sp>
      <p:pic>
        <p:nvPicPr>
          <p:cNvPr id="16" name="Picture 1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5"/>
          <a:stretch>
            <a:fillRect/>
          </a:stretch>
        </p:blipFill>
        <p:spPr>
          <a:xfrm>
            <a:off x="8629650" y="4629150"/>
            <a:ext cx="1028700" cy="1028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cmd cmd="playFrom(0.0)">
              <p:cBhvr>
                <p:cTn id="2"/>
                <p:tgtEl>
                  <p:spTgt spid="16"/>
                </p:tgtEl>
              </p:cBhvr>
            </p:cmd>
            <p:audio>
              <p:cMediaNode vol="100000" showWhenStopped="0">
                <p:cTn id="3"/>
                <p:tgtEl>
                  <p:spTgt spid="1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CB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74771" y="4811070"/>
            <a:ext cx="1923828" cy="1923828"/>
          </a:xfrm>
          <a:custGeom>
            <a:avLst/>
            <a:gdLst/>
            <a:ahLst/>
            <a:cxnLst/>
            <a:rect l="l" t="t" r="r" b="b"/>
            <a:pathLst>
              <a:path w="1923828" h="1923828">
                <a:moveTo>
                  <a:pt x="0" y="0"/>
                </a:moveTo>
                <a:lnTo>
                  <a:pt x="1923828" y="0"/>
                </a:lnTo>
                <a:lnTo>
                  <a:pt x="1923828" y="1923827"/>
                </a:lnTo>
                <a:lnTo>
                  <a:pt x="0" y="19238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2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>
            <a:off x="15487597" y="7534274"/>
            <a:ext cx="4169438" cy="4143219"/>
          </a:xfrm>
          <a:custGeom>
            <a:avLst/>
            <a:gdLst/>
            <a:ahLst/>
            <a:cxnLst/>
            <a:rect l="l" t="t" r="r" b="b"/>
            <a:pathLst>
              <a:path w="4169438" h="4143219">
                <a:moveTo>
                  <a:pt x="0" y="0"/>
                </a:moveTo>
                <a:lnTo>
                  <a:pt x="4169437" y="0"/>
                </a:lnTo>
                <a:lnTo>
                  <a:pt x="4169437" y="4143220"/>
                </a:lnTo>
                <a:lnTo>
                  <a:pt x="0" y="41432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5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1890" t="-2535"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>
            <a:off x="1009650" y="3239984"/>
            <a:ext cx="16486465" cy="6365900"/>
          </a:xfrm>
          <a:custGeom>
            <a:avLst/>
            <a:gdLst/>
            <a:ahLst/>
            <a:cxnLst/>
            <a:rect l="l" t="t" r="r" b="b"/>
            <a:pathLst>
              <a:path w="16486465" h="6365900">
                <a:moveTo>
                  <a:pt x="0" y="0"/>
                </a:moveTo>
                <a:lnTo>
                  <a:pt x="16486465" y="0"/>
                </a:lnTo>
                <a:lnTo>
                  <a:pt x="16486465" y="6365900"/>
                </a:lnTo>
                <a:lnTo>
                  <a:pt x="0" y="63659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32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13743" r="-14432"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>
            <a:off x="900767" y="3030449"/>
            <a:ext cx="16486465" cy="6365900"/>
          </a:xfrm>
          <a:custGeom>
            <a:avLst/>
            <a:gdLst/>
            <a:ahLst/>
            <a:cxnLst/>
            <a:rect l="l" t="t" r="r" b="b"/>
            <a:pathLst>
              <a:path w="16486465" h="6365900">
                <a:moveTo>
                  <a:pt x="0" y="0"/>
                </a:moveTo>
                <a:lnTo>
                  <a:pt x="16486466" y="0"/>
                </a:lnTo>
                <a:lnTo>
                  <a:pt x="16486466" y="6365900"/>
                </a:lnTo>
                <a:lnTo>
                  <a:pt x="0" y="63659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-13743" r="-14432"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>
            <a:off x="1009650" y="1028700"/>
            <a:ext cx="16486465" cy="1743977"/>
          </a:xfrm>
          <a:custGeom>
            <a:avLst/>
            <a:gdLst/>
            <a:ahLst/>
            <a:cxnLst/>
            <a:rect l="l" t="t" r="r" b="b"/>
            <a:pathLst>
              <a:path w="16486465" h="1743977">
                <a:moveTo>
                  <a:pt x="0" y="0"/>
                </a:moveTo>
                <a:lnTo>
                  <a:pt x="16486465" y="0"/>
                </a:lnTo>
                <a:lnTo>
                  <a:pt x="16486465" y="1743977"/>
                </a:lnTo>
                <a:lnTo>
                  <a:pt x="0" y="174397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32999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-6015" r="-3804" b="-28473"/>
            </a:stretch>
          </a:blipFill>
          <a:ln cap="sq">
            <a:noFill/>
            <a:prstDash val="solid"/>
            <a:miter/>
          </a:ln>
        </p:spPr>
      </p:sp>
      <p:sp>
        <p:nvSpPr>
          <p:cNvPr id="7" name="Freeform 7"/>
          <p:cNvSpPr/>
          <p:nvPr/>
        </p:nvSpPr>
        <p:spPr>
          <a:xfrm>
            <a:off x="900767" y="917645"/>
            <a:ext cx="16486465" cy="1743977"/>
          </a:xfrm>
          <a:custGeom>
            <a:avLst/>
            <a:gdLst/>
            <a:ahLst/>
            <a:cxnLst/>
            <a:rect l="l" t="t" r="r" b="b"/>
            <a:pathLst>
              <a:path w="16486465" h="1743977">
                <a:moveTo>
                  <a:pt x="0" y="0"/>
                </a:moveTo>
                <a:lnTo>
                  <a:pt x="16486466" y="0"/>
                </a:lnTo>
                <a:lnTo>
                  <a:pt x="16486466" y="1743977"/>
                </a:lnTo>
                <a:lnTo>
                  <a:pt x="0" y="174397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-6015" r="-3804" b="-28473"/>
            </a:stretch>
          </a:blipFill>
          <a:ln cap="sq">
            <a:noFill/>
            <a:prstDash val="solid"/>
            <a:miter/>
          </a:ln>
        </p:spPr>
      </p:sp>
      <p:grpSp>
        <p:nvGrpSpPr>
          <p:cNvPr id="8" name="Group 8"/>
          <p:cNvGrpSpPr/>
          <p:nvPr/>
        </p:nvGrpSpPr>
        <p:grpSpPr>
          <a:xfrm>
            <a:off x="1549057" y="3509990"/>
            <a:ext cx="6403831" cy="5362073"/>
            <a:chOff x="0" y="0"/>
            <a:chExt cx="932648" cy="78092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932648" cy="780927"/>
            </a:xfrm>
            <a:custGeom>
              <a:avLst/>
              <a:gdLst/>
              <a:ahLst/>
              <a:cxnLst/>
              <a:rect l="l" t="t" r="r" b="b"/>
              <a:pathLst>
                <a:path w="932648" h="780927">
                  <a:moveTo>
                    <a:pt x="0" y="0"/>
                  </a:moveTo>
                  <a:lnTo>
                    <a:pt x="932648" y="0"/>
                  </a:lnTo>
                  <a:lnTo>
                    <a:pt x="932648" y="780927"/>
                  </a:lnTo>
                  <a:lnTo>
                    <a:pt x="0" y="780927"/>
                  </a:lnTo>
                  <a:close/>
                </a:path>
              </a:pathLst>
            </a:custGeom>
            <a:blipFill>
              <a:blip r:embed="rId14"/>
              <a:stretch>
                <a:fillRect r="-25441"/>
              </a:stretch>
            </a:blipFill>
          </p:spPr>
        </p:sp>
      </p:grpSp>
      <p:sp>
        <p:nvSpPr>
          <p:cNvPr id="10" name="Freeform 10"/>
          <p:cNvSpPr/>
          <p:nvPr/>
        </p:nvSpPr>
        <p:spPr>
          <a:xfrm rot="594503" flipH="1">
            <a:off x="7175547" y="4852898"/>
            <a:ext cx="519315" cy="382345"/>
          </a:xfrm>
          <a:custGeom>
            <a:avLst/>
            <a:gdLst/>
            <a:ahLst/>
            <a:cxnLst/>
            <a:rect l="l" t="t" r="r" b="b"/>
            <a:pathLst>
              <a:path w="519315" h="382345">
                <a:moveTo>
                  <a:pt x="519314" y="0"/>
                </a:moveTo>
                <a:lnTo>
                  <a:pt x="0" y="0"/>
                </a:lnTo>
                <a:lnTo>
                  <a:pt x="0" y="382346"/>
                </a:lnTo>
                <a:lnTo>
                  <a:pt x="519314" y="382346"/>
                </a:lnTo>
                <a:lnTo>
                  <a:pt x="519314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1" name="Freeform 11"/>
          <p:cNvSpPr/>
          <p:nvPr/>
        </p:nvSpPr>
        <p:spPr>
          <a:xfrm>
            <a:off x="1851873" y="6422934"/>
            <a:ext cx="1159541" cy="202920"/>
          </a:xfrm>
          <a:custGeom>
            <a:avLst/>
            <a:gdLst/>
            <a:ahLst/>
            <a:cxnLst/>
            <a:rect l="l" t="t" r="r" b="b"/>
            <a:pathLst>
              <a:path w="1159541" h="202920">
                <a:moveTo>
                  <a:pt x="0" y="0"/>
                </a:moveTo>
                <a:lnTo>
                  <a:pt x="1159541" y="0"/>
                </a:lnTo>
                <a:lnTo>
                  <a:pt x="1159541" y="202920"/>
                </a:lnTo>
                <a:lnTo>
                  <a:pt x="0" y="20292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1567264">
            <a:off x="1759007" y="1212928"/>
            <a:ext cx="860734" cy="1153412"/>
          </a:xfrm>
          <a:custGeom>
            <a:avLst/>
            <a:gdLst/>
            <a:ahLst/>
            <a:cxnLst/>
            <a:rect l="l" t="t" r="r" b="b"/>
            <a:pathLst>
              <a:path w="860734" h="1153412">
                <a:moveTo>
                  <a:pt x="0" y="0"/>
                </a:moveTo>
                <a:lnTo>
                  <a:pt x="860734" y="0"/>
                </a:lnTo>
                <a:lnTo>
                  <a:pt x="860734" y="1153411"/>
                </a:lnTo>
                <a:lnTo>
                  <a:pt x="0" y="1153411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3" name="Freeform 13"/>
          <p:cNvSpPr/>
          <p:nvPr/>
        </p:nvSpPr>
        <p:spPr>
          <a:xfrm rot="4799871">
            <a:off x="15378562" y="981006"/>
            <a:ext cx="866161" cy="1669709"/>
          </a:xfrm>
          <a:custGeom>
            <a:avLst/>
            <a:gdLst/>
            <a:ahLst/>
            <a:cxnLst/>
            <a:rect l="l" t="t" r="r" b="b"/>
            <a:pathLst>
              <a:path w="866161" h="1669709">
                <a:moveTo>
                  <a:pt x="0" y="0"/>
                </a:moveTo>
                <a:lnTo>
                  <a:pt x="866161" y="0"/>
                </a:lnTo>
                <a:lnTo>
                  <a:pt x="866161" y="1669709"/>
                </a:lnTo>
                <a:lnTo>
                  <a:pt x="0" y="1669709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4" name="Freeform 14"/>
          <p:cNvSpPr/>
          <p:nvPr/>
        </p:nvSpPr>
        <p:spPr>
          <a:xfrm>
            <a:off x="2584344" y="9863059"/>
            <a:ext cx="1407987" cy="191838"/>
          </a:xfrm>
          <a:custGeom>
            <a:avLst/>
            <a:gdLst/>
            <a:ahLst/>
            <a:cxnLst/>
            <a:rect l="l" t="t" r="r" b="b"/>
            <a:pathLst>
              <a:path w="1407987" h="191838">
                <a:moveTo>
                  <a:pt x="0" y="0"/>
                </a:moveTo>
                <a:lnTo>
                  <a:pt x="1407987" y="0"/>
                </a:lnTo>
                <a:lnTo>
                  <a:pt x="1407987" y="191838"/>
                </a:lnTo>
                <a:lnTo>
                  <a:pt x="0" y="191838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alphaModFix amt="54000"/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5" name="Freeform 15"/>
          <p:cNvSpPr/>
          <p:nvPr/>
        </p:nvSpPr>
        <p:spPr>
          <a:xfrm>
            <a:off x="13914715" y="521569"/>
            <a:ext cx="3472517" cy="138901"/>
          </a:xfrm>
          <a:custGeom>
            <a:avLst/>
            <a:gdLst/>
            <a:ahLst/>
            <a:cxnLst/>
            <a:rect l="l" t="t" r="r" b="b"/>
            <a:pathLst>
              <a:path w="3472517" h="138901">
                <a:moveTo>
                  <a:pt x="0" y="0"/>
                </a:moveTo>
                <a:lnTo>
                  <a:pt x="3472518" y="0"/>
                </a:lnTo>
                <a:lnTo>
                  <a:pt x="3472518" y="138901"/>
                </a:lnTo>
                <a:lnTo>
                  <a:pt x="0" y="138901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alphaModFix amt="54000"/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6" name="TextBox 16"/>
          <p:cNvSpPr txBox="1"/>
          <p:nvPr/>
        </p:nvSpPr>
        <p:spPr>
          <a:xfrm>
            <a:off x="4610551" y="1126126"/>
            <a:ext cx="9284662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fi-FI" sz="4800" b="1" dirty="0">
                <a:solidFill>
                  <a:srgbClr val="001A3E"/>
                </a:solidFill>
                <a:latin typeface="Roboto Bold"/>
                <a:ea typeface="Roboto Bold"/>
                <a:cs typeface="Roboto Bold"/>
                <a:sym typeface="Roboto Bold"/>
              </a:rPr>
              <a:t>6. Kepentingan Menyetarakan Persamaan Kimia</a:t>
            </a:r>
            <a:endParaRPr lang="en-US" sz="4800" b="1" dirty="0">
              <a:solidFill>
                <a:srgbClr val="001A3E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8524349" y="3357153"/>
            <a:ext cx="8214594" cy="5463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42950" indent="-7429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rgbClr val="001A3E"/>
                </a:solidFill>
                <a:latin typeface="Nunito"/>
                <a:ea typeface="Nunito"/>
                <a:cs typeface="Nunito"/>
                <a:sym typeface="Nunito"/>
              </a:rPr>
              <a:t>Untuk</a:t>
            </a:r>
            <a:r>
              <a:rPr lang="en-US" sz="4000" dirty="0">
                <a:solidFill>
                  <a:srgbClr val="001A3E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4000" dirty="0" err="1">
                <a:solidFill>
                  <a:srgbClr val="001A3E"/>
                </a:solidFill>
                <a:latin typeface="Nunito"/>
                <a:ea typeface="Nunito"/>
                <a:cs typeface="Nunito"/>
                <a:sym typeface="Nunito"/>
              </a:rPr>
              <a:t>mematuhi</a:t>
            </a:r>
            <a:r>
              <a:rPr lang="en-US" sz="4000" dirty="0">
                <a:solidFill>
                  <a:srgbClr val="001A3E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4000" dirty="0" err="1">
                <a:solidFill>
                  <a:srgbClr val="001A3E"/>
                </a:solidFill>
                <a:latin typeface="Nunito"/>
                <a:ea typeface="Nunito"/>
                <a:cs typeface="Nunito"/>
                <a:sym typeface="Nunito"/>
              </a:rPr>
              <a:t>hukum</a:t>
            </a:r>
            <a:r>
              <a:rPr lang="en-US" sz="4000" dirty="0">
                <a:solidFill>
                  <a:srgbClr val="001A3E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4000" dirty="0" err="1">
                <a:solidFill>
                  <a:srgbClr val="001A3E"/>
                </a:solidFill>
                <a:latin typeface="Nunito"/>
                <a:ea typeface="Nunito"/>
                <a:cs typeface="Nunito"/>
                <a:sym typeface="Nunito"/>
              </a:rPr>
              <a:t>keabadian</a:t>
            </a:r>
            <a:r>
              <a:rPr lang="en-US" sz="4000" dirty="0">
                <a:solidFill>
                  <a:srgbClr val="001A3E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4000" dirty="0" err="1">
                <a:solidFill>
                  <a:srgbClr val="001A3E"/>
                </a:solidFill>
                <a:latin typeface="Nunito"/>
                <a:ea typeface="Nunito"/>
                <a:cs typeface="Nunito"/>
                <a:sym typeface="Nunito"/>
              </a:rPr>
              <a:t>jisim</a:t>
            </a:r>
            <a:r>
              <a:rPr lang="en-US" sz="4000" dirty="0">
                <a:solidFill>
                  <a:srgbClr val="001A3E"/>
                </a:solidFill>
                <a:latin typeface="Nunito"/>
                <a:ea typeface="Nunito"/>
                <a:cs typeface="Nunito"/>
                <a:sym typeface="Nunito"/>
              </a:rPr>
              <a:t>.</a:t>
            </a:r>
          </a:p>
          <a:p>
            <a:pPr marL="742950" indent="-7429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rgbClr val="001A3E"/>
                </a:solidFill>
                <a:latin typeface="Nunito"/>
                <a:ea typeface="Nunito"/>
                <a:cs typeface="Nunito"/>
                <a:sym typeface="Nunito"/>
              </a:rPr>
              <a:t>Memberi</a:t>
            </a:r>
            <a:r>
              <a:rPr lang="en-US" sz="4000" dirty="0">
                <a:solidFill>
                  <a:srgbClr val="001A3E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4000" dirty="0" err="1">
                <a:solidFill>
                  <a:srgbClr val="001A3E"/>
                </a:solidFill>
                <a:latin typeface="Nunito"/>
                <a:ea typeface="Nunito"/>
                <a:cs typeface="Nunito"/>
                <a:sym typeface="Nunito"/>
              </a:rPr>
              <a:t>maklumat</a:t>
            </a:r>
            <a:r>
              <a:rPr lang="en-US" sz="4000" dirty="0">
                <a:solidFill>
                  <a:srgbClr val="001A3E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4000" dirty="0" err="1">
                <a:solidFill>
                  <a:srgbClr val="001A3E"/>
                </a:solidFill>
                <a:latin typeface="Nunito"/>
                <a:ea typeface="Nunito"/>
                <a:cs typeface="Nunito"/>
                <a:sym typeface="Nunito"/>
              </a:rPr>
              <a:t>kuantitatif</a:t>
            </a:r>
            <a:r>
              <a:rPr lang="en-US" sz="4000" dirty="0">
                <a:solidFill>
                  <a:srgbClr val="001A3E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4000" dirty="0" err="1">
                <a:solidFill>
                  <a:srgbClr val="001A3E"/>
                </a:solidFill>
                <a:latin typeface="Nunito"/>
                <a:ea typeface="Nunito"/>
                <a:cs typeface="Nunito"/>
                <a:sym typeface="Nunito"/>
              </a:rPr>
              <a:t>tentang</a:t>
            </a:r>
            <a:r>
              <a:rPr lang="en-US" sz="4000" dirty="0">
                <a:solidFill>
                  <a:srgbClr val="001A3E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4000" dirty="0" err="1">
                <a:solidFill>
                  <a:srgbClr val="001A3E"/>
                </a:solidFill>
                <a:latin typeface="Nunito"/>
                <a:ea typeface="Nunito"/>
                <a:cs typeface="Nunito"/>
                <a:sym typeface="Nunito"/>
              </a:rPr>
              <a:t>bilangan</a:t>
            </a:r>
            <a:r>
              <a:rPr lang="en-US" sz="4000" dirty="0">
                <a:solidFill>
                  <a:srgbClr val="001A3E"/>
                </a:solidFill>
                <a:latin typeface="Nunito"/>
                <a:ea typeface="Nunito"/>
                <a:cs typeface="Nunito"/>
                <a:sym typeface="Nunito"/>
              </a:rPr>
              <a:t> mol </a:t>
            </a:r>
            <a:r>
              <a:rPr lang="en-US" sz="4000" dirty="0" err="1">
                <a:solidFill>
                  <a:srgbClr val="001A3E"/>
                </a:solidFill>
                <a:latin typeface="Nunito"/>
                <a:ea typeface="Nunito"/>
                <a:cs typeface="Nunito"/>
                <a:sym typeface="Nunito"/>
              </a:rPr>
              <a:t>bahan</a:t>
            </a:r>
            <a:r>
              <a:rPr lang="en-US" sz="4000" dirty="0">
                <a:solidFill>
                  <a:srgbClr val="001A3E"/>
                </a:solidFill>
                <a:latin typeface="Nunito"/>
                <a:ea typeface="Nunito"/>
                <a:cs typeface="Nunito"/>
                <a:sym typeface="Nunito"/>
              </a:rPr>
              <a:t>.</a:t>
            </a:r>
          </a:p>
          <a:p>
            <a:pPr marL="742950" indent="-7429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4000" dirty="0" err="1">
                <a:solidFill>
                  <a:srgbClr val="001A3E"/>
                </a:solidFill>
                <a:latin typeface="Nunito"/>
                <a:ea typeface="Nunito"/>
                <a:cs typeface="Nunito"/>
                <a:sym typeface="Nunito"/>
              </a:rPr>
              <a:t>Asas</a:t>
            </a:r>
            <a:r>
              <a:rPr lang="en-US" sz="4000" dirty="0">
                <a:solidFill>
                  <a:srgbClr val="001A3E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4000" dirty="0" err="1">
                <a:solidFill>
                  <a:srgbClr val="001A3E"/>
                </a:solidFill>
                <a:latin typeface="Nunito"/>
                <a:ea typeface="Nunito"/>
                <a:cs typeface="Nunito"/>
                <a:sym typeface="Nunito"/>
              </a:rPr>
              <a:t>kepada</a:t>
            </a:r>
            <a:r>
              <a:rPr lang="en-US" sz="4000" dirty="0">
                <a:solidFill>
                  <a:srgbClr val="001A3E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4000" dirty="0" err="1">
                <a:solidFill>
                  <a:srgbClr val="001A3E"/>
                </a:solidFill>
                <a:latin typeface="Nunito"/>
                <a:ea typeface="Nunito"/>
                <a:cs typeface="Nunito"/>
                <a:sym typeface="Nunito"/>
              </a:rPr>
              <a:t>pengiraan</a:t>
            </a:r>
            <a:r>
              <a:rPr lang="en-US" sz="4000" dirty="0">
                <a:solidFill>
                  <a:srgbClr val="001A3E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4000" dirty="0" err="1">
                <a:solidFill>
                  <a:srgbClr val="001A3E"/>
                </a:solidFill>
                <a:latin typeface="Nunito"/>
                <a:ea typeface="Nunito"/>
                <a:cs typeface="Nunito"/>
                <a:sym typeface="Nunito"/>
              </a:rPr>
              <a:t>stoikiometri</a:t>
            </a:r>
            <a:r>
              <a:rPr lang="en-US" sz="4000" dirty="0">
                <a:solidFill>
                  <a:srgbClr val="001A3E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4000" dirty="0" err="1">
                <a:solidFill>
                  <a:srgbClr val="001A3E"/>
                </a:solidFill>
                <a:latin typeface="Nunito"/>
                <a:ea typeface="Nunito"/>
                <a:cs typeface="Nunito"/>
                <a:sym typeface="Nunito"/>
              </a:rPr>
              <a:t>dalam</a:t>
            </a:r>
            <a:r>
              <a:rPr lang="en-US" sz="4000" dirty="0">
                <a:solidFill>
                  <a:srgbClr val="001A3E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4000" dirty="0" err="1">
                <a:solidFill>
                  <a:srgbClr val="001A3E"/>
                </a:solidFill>
                <a:latin typeface="Nunito"/>
                <a:ea typeface="Nunito"/>
                <a:cs typeface="Nunito"/>
                <a:sym typeface="Nunito"/>
              </a:rPr>
              <a:t>kimia</a:t>
            </a:r>
            <a:r>
              <a:rPr lang="en-US" sz="4000" dirty="0">
                <a:solidFill>
                  <a:srgbClr val="001A3E"/>
                </a:solidFill>
                <a:latin typeface="Nunito"/>
                <a:ea typeface="Nunito"/>
                <a:cs typeface="Nunito"/>
                <a:sym typeface="Nunito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CB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59133" y="6699719"/>
            <a:ext cx="4068874" cy="4030862"/>
          </a:xfrm>
          <a:custGeom>
            <a:avLst/>
            <a:gdLst/>
            <a:ahLst/>
            <a:cxnLst/>
            <a:rect l="l" t="t" r="r" b="b"/>
            <a:pathLst>
              <a:path w="4068874" h="4030862">
                <a:moveTo>
                  <a:pt x="0" y="0"/>
                </a:moveTo>
                <a:lnTo>
                  <a:pt x="4068874" y="0"/>
                </a:lnTo>
                <a:lnTo>
                  <a:pt x="4068874" y="4030862"/>
                </a:lnTo>
                <a:lnTo>
                  <a:pt x="0" y="40308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2082" r="-1002"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>
            <a:off x="908524" y="1028700"/>
            <a:ext cx="16813639" cy="8638007"/>
          </a:xfrm>
          <a:custGeom>
            <a:avLst/>
            <a:gdLst/>
            <a:ahLst/>
            <a:cxnLst/>
            <a:rect l="l" t="t" r="r" b="b"/>
            <a:pathLst>
              <a:path w="16813639" h="8638007">
                <a:moveTo>
                  <a:pt x="0" y="0"/>
                </a:moveTo>
                <a:lnTo>
                  <a:pt x="16813639" y="0"/>
                </a:lnTo>
                <a:lnTo>
                  <a:pt x="16813639" y="8638007"/>
                </a:lnTo>
                <a:lnTo>
                  <a:pt x="0" y="863800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2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>
            <a:off x="737180" y="746218"/>
            <a:ext cx="16813639" cy="8638007"/>
          </a:xfrm>
          <a:custGeom>
            <a:avLst/>
            <a:gdLst/>
            <a:ahLst/>
            <a:cxnLst/>
            <a:rect l="l" t="t" r="r" b="b"/>
            <a:pathLst>
              <a:path w="16813639" h="8638007">
                <a:moveTo>
                  <a:pt x="0" y="0"/>
                </a:moveTo>
                <a:lnTo>
                  <a:pt x="16813640" y="0"/>
                </a:lnTo>
                <a:lnTo>
                  <a:pt x="16813640" y="8638008"/>
                </a:lnTo>
                <a:lnTo>
                  <a:pt x="0" y="863800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5" name="Group 5"/>
          <p:cNvGrpSpPr/>
          <p:nvPr/>
        </p:nvGrpSpPr>
        <p:grpSpPr>
          <a:xfrm>
            <a:off x="1375304" y="8697649"/>
            <a:ext cx="6482873" cy="348071"/>
            <a:chOff x="0" y="0"/>
            <a:chExt cx="894814" cy="4804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94814" cy="48043"/>
            </a:xfrm>
            <a:custGeom>
              <a:avLst/>
              <a:gdLst/>
              <a:ahLst/>
              <a:cxnLst/>
              <a:rect l="l" t="t" r="r" b="b"/>
              <a:pathLst>
                <a:path w="894814" h="48043">
                  <a:moveTo>
                    <a:pt x="447407" y="0"/>
                  </a:moveTo>
                  <a:cubicBezTo>
                    <a:pt x="200311" y="0"/>
                    <a:pt x="0" y="10755"/>
                    <a:pt x="0" y="24022"/>
                  </a:cubicBezTo>
                  <a:cubicBezTo>
                    <a:pt x="0" y="37288"/>
                    <a:pt x="200311" y="48043"/>
                    <a:pt x="447407" y="48043"/>
                  </a:cubicBezTo>
                  <a:cubicBezTo>
                    <a:pt x="694503" y="48043"/>
                    <a:pt x="894814" y="37288"/>
                    <a:pt x="894814" y="24022"/>
                  </a:cubicBezTo>
                  <a:cubicBezTo>
                    <a:pt x="894814" y="10755"/>
                    <a:pt x="694503" y="0"/>
                    <a:pt x="447407" y="0"/>
                  </a:cubicBezTo>
                  <a:close/>
                </a:path>
              </a:pathLst>
            </a:custGeom>
            <a:solidFill>
              <a:srgbClr val="001A3E">
                <a:alpha val="21961"/>
              </a:srgbClr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83889" y="-33596"/>
              <a:ext cx="727037" cy="771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 rot="-223112">
            <a:off x="2863787" y="3817881"/>
            <a:ext cx="833983" cy="749543"/>
          </a:xfrm>
          <a:custGeom>
            <a:avLst/>
            <a:gdLst/>
            <a:ahLst/>
            <a:cxnLst/>
            <a:rect l="l" t="t" r="r" b="b"/>
            <a:pathLst>
              <a:path w="833983" h="749543">
                <a:moveTo>
                  <a:pt x="0" y="0"/>
                </a:moveTo>
                <a:lnTo>
                  <a:pt x="833984" y="0"/>
                </a:lnTo>
                <a:lnTo>
                  <a:pt x="833984" y="749543"/>
                </a:lnTo>
                <a:lnTo>
                  <a:pt x="0" y="74954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Freeform 9"/>
          <p:cNvSpPr/>
          <p:nvPr/>
        </p:nvSpPr>
        <p:spPr>
          <a:xfrm>
            <a:off x="1622125" y="4793839"/>
            <a:ext cx="4962582" cy="4068320"/>
          </a:xfrm>
          <a:custGeom>
            <a:avLst/>
            <a:gdLst/>
            <a:ahLst/>
            <a:cxnLst/>
            <a:rect l="l" t="t" r="r" b="b"/>
            <a:pathLst>
              <a:path w="5711900" h="4355324">
                <a:moveTo>
                  <a:pt x="0" y="0"/>
                </a:moveTo>
                <a:lnTo>
                  <a:pt x="5711901" y="0"/>
                </a:lnTo>
                <a:lnTo>
                  <a:pt x="5711901" y="4355324"/>
                </a:lnTo>
                <a:lnTo>
                  <a:pt x="0" y="435532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 rot="1343257">
            <a:off x="1702505" y="4481470"/>
            <a:ext cx="348756" cy="792628"/>
          </a:xfrm>
          <a:custGeom>
            <a:avLst/>
            <a:gdLst/>
            <a:ahLst/>
            <a:cxnLst/>
            <a:rect l="l" t="t" r="r" b="b"/>
            <a:pathLst>
              <a:path w="348756" h="792628">
                <a:moveTo>
                  <a:pt x="0" y="0"/>
                </a:moveTo>
                <a:lnTo>
                  <a:pt x="348756" y="0"/>
                </a:lnTo>
                <a:lnTo>
                  <a:pt x="348756" y="792628"/>
                </a:lnTo>
                <a:lnTo>
                  <a:pt x="0" y="79262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631195">
            <a:off x="4984691" y="4209197"/>
            <a:ext cx="451420" cy="471457"/>
          </a:xfrm>
          <a:custGeom>
            <a:avLst/>
            <a:gdLst/>
            <a:ahLst/>
            <a:cxnLst/>
            <a:rect l="l" t="t" r="r" b="b"/>
            <a:pathLst>
              <a:path w="451420" h="471457">
                <a:moveTo>
                  <a:pt x="0" y="0"/>
                </a:moveTo>
                <a:lnTo>
                  <a:pt x="451419" y="0"/>
                </a:lnTo>
                <a:lnTo>
                  <a:pt x="451419" y="471457"/>
                </a:lnTo>
                <a:lnTo>
                  <a:pt x="0" y="47145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5741036" y="1954732"/>
            <a:ext cx="711200" cy="247142"/>
          </a:xfrm>
          <a:custGeom>
            <a:avLst/>
            <a:gdLst/>
            <a:ahLst/>
            <a:cxnLst/>
            <a:rect l="l" t="t" r="r" b="b"/>
            <a:pathLst>
              <a:path w="711200" h="247142">
                <a:moveTo>
                  <a:pt x="0" y="0"/>
                </a:moveTo>
                <a:lnTo>
                  <a:pt x="711200" y="0"/>
                </a:lnTo>
                <a:lnTo>
                  <a:pt x="711200" y="247142"/>
                </a:lnTo>
                <a:lnTo>
                  <a:pt x="0" y="24714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7" name="Freeform 17"/>
          <p:cNvSpPr/>
          <p:nvPr/>
        </p:nvSpPr>
        <p:spPr>
          <a:xfrm>
            <a:off x="17028591" y="333934"/>
            <a:ext cx="902401" cy="824569"/>
          </a:xfrm>
          <a:custGeom>
            <a:avLst/>
            <a:gdLst/>
            <a:ahLst/>
            <a:cxnLst/>
            <a:rect l="l" t="t" r="r" b="b"/>
            <a:pathLst>
              <a:path w="902401" h="824569">
                <a:moveTo>
                  <a:pt x="0" y="0"/>
                </a:moveTo>
                <a:lnTo>
                  <a:pt x="902401" y="0"/>
                </a:lnTo>
                <a:lnTo>
                  <a:pt x="902401" y="824569"/>
                </a:lnTo>
                <a:lnTo>
                  <a:pt x="0" y="82456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6945657" y="1650360"/>
            <a:ext cx="10086598" cy="72019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42950" indent="-742950" algn="just">
              <a:buFont typeface="+mj-lt"/>
              <a:buAutoNum type="arabicPeriod"/>
            </a:pPr>
            <a:r>
              <a:rPr lang="en-ID" sz="3600" dirty="0" err="1"/>
              <a:t>Persamaan</a:t>
            </a:r>
            <a:r>
              <a:rPr lang="en-ID" sz="3600" dirty="0"/>
              <a:t> </a:t>
            </a:r>
            <a:r>
              <a:rPr lang="en-ID" sz="3600" dirty="0" err="1"/>
              <a:t>kimia</a:t>
            </a:r>
            <a:r>
              <a:rPr lang="en-ID" sz="3600" dirty="0"/>
              <a:t> </a:t>
            </a:r>
            <a:r>
              <a:rPr lang="en-ID" sz="3600" dirty="0" err="1"/>
              <a:t>ialah</a:t>
            </a:r>
            <a:r>
              <a:rPr lang="en-ID" sz="3600" dirty="0"/>
              <a:t> </a:t>
            </a:r>
            <a:r>
              <a:rPr lang="en-ID" sz="3600" dirty="0" err="1"/>
              <a:t>perwakilan</a:t>
            </a:r>
            <a:r>
              <a:rPr lang="en-ID" sz="3600" dirty="0"/>
              <a:t> </a:t>
            </a:r>
            <a:r>
              <a:rPr lang="en-ID" sz="3600" dirty="0" err="1"/>
              <a:t>simbolik</a:t>
            </a:r>
            <a:r>
              <a:rPr lang="en-ID" sz="3600" dirty="0"/>
              <a:t> </a:t>
            </a:r>
            <a:r>
              <a:rPr lang="en-ID" sz="3600" dirty="0" err="1"/>
              <a:t>bagi</a:t>
            </a:r>
            <a:r>
              <a:rPr lang="en-ID" sz="3600" dirty="0"/>
              <a:t> </a:t>
            </a:r>
            <a:r>
              <a:rPr lang="en-ID" sz="3600" dirty="0" err="1"/>
              <a:t>tindak</a:t>
            </a:r>
            <a:r>
              <a:rPr lang="en-ID" sz="3600" dirty="0"/>
              <a:t> </a:t>
            </a:r>
            <a:r>
              <a:rPr lang="en-ID" sz="3600" dirty="0" err="1"/>
              <a:t>balas</a:t>
            </a:r>
            <a:r>
              <a:rPr lang="en-ID" sz="3600" dirty="0"/>
              <a:t> </a:t>
            </a:r>
            <a:r>
              <a:rPr lang="en-ID" sz="3600" dirty="0" err="1"/>
              <a:t>kimia</a:t>
            </a:r>
            <a:r>
              <a:rPr lang="en-ID" sz="3600" dirty="0"/>
              <a:t> yang </a:t>
            </a:r>
            <a:r>
              <a:rPr lang="en-ID" sz="3600" dirty="0" err="1"/>
              <a:t>melibatkan</a:t>
            </a:r>
            <a:r>
              <a:rPr lang="en-ID" sz="3600" dirty="0"/>
              <a:t> </a:t>
            </a:r>
            <a:r>
              <a:rPr lang="en-ID" sz="3600" dirty="0" err="1"/>
              <a:t>bahan</a:t>
            </a:r>
            <a:r>
              <a:rPr lang="en-ID" sz="3600" dirty="0"/>
              <a:t> </a:t>
            </a:r>
            <a:r>
              <a:rPr lang="en-ID" sz="3600" dirty="0" err="1"/>
              <a:t>tindak</a:t>
            </a:r>
            <a:r>
              <a:rPr lang="en-ID" sz="3600" dirty="0"/>
              <a:t> </a:t>
            </a:r>
            <a:r>
              <a:rPr lang="en-ID" sz="3600" dirty="0" err="1"/>
              <a:t>balas</a:t>
            </a:r>
            <a:r>
              <a:rPr lang="en-ID" sz="3600" dirty="0"/>
              <a:t> dan </a:t>
            </a:r>
            <a:r>
              <a:rPr lang="en-ID" sz="3600" dirty="0" err="1"/>
              <a:t>hasil</a:t>
            </a:r>
            <a:r>
              <a:rPr lang="en-ID" sz="3600" dirty="0"/>
              <a:t> </a:t>
            </a:r>
            <a:r>
              <a:rPr lang="en-ID" sz="3600" dirty="0" err="1"/>
              <a:t>tindak</a:t>
            </a:r>
            <a:r>
              <a:rPr lang="en-ID" sz="3600" dirty="0"/>
              <a:t> </a:t>
            </a:r>
            <a:r>
              <a:rPr lang="en-ID" sz="3600" dirty="0" err="1"/>
              <a:t>balas</a:t>
            </a:r>
            <a:r>
              <a:rPr lang="en-ID" sz="3600" dirty="0"/>
              <a:t>.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en-ID" sz="3600" dirty="0" err="1"/>
              <a:t>Menyetarakan</a:t>
            </a:r>
            <a:r>
              <a:rPr lang="en-ID" sz="3600" dirty="0"/>
              <a:t> </a:t>
            </a:r>
            <a:r>
              <a:rPr lang="en-ID" sz="3600" dirty="0" err="1"/>
              <a:t>persamaan</a:t>
            </a:r>
            <a:r>
              <a:rPr lang="en-ID" sz="3600" dirty="0"/>
              <a:t> </a:t>
            </a:r>
            <a:r>
              <a:rPr lang="en-ID" sz="3600" dirty="0" err="1"/>
              <a:t>kimia</a:t>
            </a:r>
            <a:r>
              <a:rPr lang="en-ID" sz="3600" dirty="0"/>
              <a:t> </a:t>
            </a:r>
            <a:r>
              <a:rPr lang="en-ID" sz="3600" dirty="0" err="1"/>
              <a:t>adalah</a:t>
            </a:r>
            <a:r>
              <a:rPr lang="en-ID" sz="3600" dirty="0"/>
              <a:t> </a:t>
            </a:r>
            <a:r>
              <a:rPr lang="en-ID" sz="3600" dirty="0" err="1"/>
              <a:t>penting</a:t>
            </a:r>
            <a:r>
              <a:rPr lang="en-ID" sz="3600" dirty="0"/>
              <a:t> </a:t>
            </a:r>
            <a:r>
              <a:rPr lang="en-ID" sz="3600" dirty="0" err="1"/>
              <a:t>untuk</a:t>
            </a:r>
            <a:r>
              <a:rPr lang="en-ID" sz="3600" dirty="0"/>
              <a:t> </a:t>
            </a:r>
            <a:r>
              <a:rPr lang="en-ID" sz="3600" dirty="0" err="1"/>
              <a:t>mematuhi</a:t>
            </a:r>
            <a:r>
              <a:rPr lang="en-ID" sz="3600" dirty="0"/>
              <a:t> Hukum </a:t>
            </a:r>
            <a:r>
              <a:rPr lang="en-ID" sz="3600" dirty="0" err="1"/>
              <a:t>Keabadian</a:t>
            </a:r>
            <a:r>
              <a:rPr lang="en-ID" sz="3600" dirty="0"/>
              <a:t> </a:t>
            </a:r>
            <a:r>
              <a:rPr lang="en-ID" sz="3600" dirty="0" err="1"/>
              <a:t>Jisim</a:t>
            </a:r>
            <a:r>
              <a:rPr lang="en-ID" sz="3600" dirty="0"/>
              <a:t>, </a:t>
            </a:r>
            <a:r>
              <a:rPr lang="en-ID" sz="3600" dirty="0" err="1"/>
              <a:t>iaitu</a:t>
            </a:r>
            <a:r>
              <a:rPr lang="en-ID" sz="3600" dirty="0"/>
              <a:t> </a:t>
            </a:r>
            <a:r>
              <a:rPr lang="en-ID" sz="3600" dirty="0" err="1"/>
              <a:t>jumlah</a:t>
            </a:r>
            <a:r>
              <a:rPr lang="en-ID" sz="3600" dirty="0"/>
              <a:t> atom </a:t>
            </a:r>
            <a:r>
              <a:rPr lang="en-ID" sz="3600" dirty="0" err="1"/>
              <a:t>setiap</a:t>
            </a:r>
            <a:r>
              <a:rPr lang="en-ID" sz="3600" dirty="0"/>
              <a:t> </a:t>
            </a:r>
            <a:r>
              <a:rPr lang="en-ID" sz="3600" dirty="0" err="1"/>
              <a:t>unsur</a:t>
            </a:r>
            <a:r>
              <a:rPr lang="en-ID" sz="3600" dirty="0"/>
              <a:t> </a:t>
            </a:r>
            <a:r>
              <a:rPr lang="en-ID" sz="3600" dirty="0" err="1"/>
              <a:t>mesti</a:t>
            </a:r>
            <a:r>
              <a:rPr lang="en-ID" sz="3600" dirty="0"/>
              <a:t> </a:t>
            </a:r>
            <a:r>
              <a:rPr lang="en-ID" sz="3600" dirty="0" err="1"/>
              <a:t>sama</a:t>
            </a:r>
            <a:r>
              <a:rPr lang="en-ID" sz="3600" dirty="0"/>
              <a:t> di </a:t>
            </a:r>
            <a:r>
              <a:rPr lang="en-ID" sz="3600" dirty="0" err="1"/>
              <a:t>kedua-dua</a:t>
            </a:r>
            <a:r>
              <a:rPr lang="en-ID" sz="3600" dirty="0"/>
              <a:t> </a:t>
            </a:r>
            <a:r>
              <a:rPr lang="en-ID" sz="3600" dirty="0" err="1"/>
              <a:t>belah</a:t>
            </a:r>
            <a:r>
              <a:rPr lang="en-ID" sz="3600" dirty="0"/>
              <a:t> </a:t>
            </a:r>
            <a:r>
              <a:rPr lang="en-ID" sz="3600" dirty="0" err="1"/>
              <a:t>persamaan</a:t>
            </a:r>
            <a:r>
              <a:rPr lang="en-ID" sz="3600" dirty="0"/>
              <a:t>.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en-ID" sz="3600" dirty="0" err="1"/>
              <a:t>Hanya</a:t>
            </a:r>
            <a:r>
              <a:rPr lang="en-ID" sz="3600" dirty="0"/>
              <a:t> </a:t>
            </a:r>
            <a:r>
              <a:rPr lang="en-ID" sz="3600" dirty="0" err="1"/>
              <a:t>pekali</a:t>
            </a:r>
            <a:r>
              <a:rPr lang="en-ID" sz="3600" dirty="0"/>
              <a:t> (</a:t>
            </a:r>
            <a:r>
              <a:rPr lang="en-ID" sz="3600" dirty="0" err="1"/>
              <a:t>nombor</a:t>
            </a:r>
            <a:r>
              <a:rPr lang="en-ID" sz="3600" dirty="0"/>
              <a:t> di </a:t>
            </a:r>
            <a:r>
              <a:rPr lang="en-ID" sz="3600" dirty="0" err="1"/>
              <a:t>hadapan</a:t>
            </a:r>
            <a:r>
              <a:rPr lang="en-ID" sz="3600" dirty="0"/>
              <a:t> </a:t>
            </a:r>
            <a:r>
              <a:rPr lang="en-ID" sz="3600" dirty="0" err="1"/>
              <a:t>rumus</a:t>
            </a:r>
            <a:r>
              <a:rPr lang="en-ID" sz="3600" dirty="0"/>
              <a:t> </a:t>
            </a:r>
            <a:r>
              <a:rPr lang="en-ID" sz="3600" dirty="0" err="1"/>
              <a:t>kimia</a:t>
            </a:r>
            <a:r>
              <a:rPr lang="en-ID" sz="3600" dirty="0"/>
              <a:t>) </a:t>
            </a:r>
            <a:r>
              <a:rPr lang="en-ID" sz="3600" dirty="0" err="1"/>
              <a:t>boleh</a:t>
            </a:r>
            <a:r>
              <a:rPr lang="en-ID" sz="3600" dirty="0"/>
              <a:t> </a:t>
            </a:r>
            <a:r>
              <a:rPr lang="en-ID" sz="3600" dirty="0" err="1"/>
              <a:t>diubah</a:t>
            </a:r>
            <a:r>
              <a:rPr lang="en-ID" sz="3600" dirty="0"/>
              <a:t> </a:t>
            </a:r>
            <a:r>
              <a:rPr lang="en-ID" sz="3600" dirty="0" err="1"/>
              <a:t>untuk</a:t>
            </a:r>
            <a:r>
              <a:rPr lang="en-ID" sz="3600" dirty="0"/>
              <a:t> </a:t>
            </a:r>
            <a:r>
              <a:rPr lang="en-ID" sz="3600" dirty="0" err="1"/>
              <a:t>menyetarakan</a:t>
            </a:r>
            <a:r>
              <a:rPr lang="en-ID" sz="3600" dirty="0"/>
              <a:t> </a:t>
            </a:r>
            <a:r>
              <a:rPr lang="en-ID" sz="3600" dirty="0" err="1"/>
              <a:t>persamaan</a:t>
            </a:r>
            <a:r>
              <a:rPr lang="en-ID" sz="3600" dirty="0"/>
              <a:t> — </a:t>
            </a:r>
            <a:r>
              <a:rPr lang="en-ID" sz="3600" dirty="0" err="1"/>
              <a:t>bukan</a:t>
            </a:r>
            <a:r>
              <a:rPr lang="en-ID" sz="3600" dirty="0"/>
              <a:t> </a:t>
            </a:r>
            <a:r>
              <a:rPr lang="en-ID" sz="3600" dirty="0" err="1"/>
              <a:t>rumus</a:t>
            </a:r>
            <a:r>
              <a:rPr lang="en-ID" sz="3600" dirty="0"/>
              <a:t> </a:t>
            </a:r>
            <a:r>
              <a:rPr lang="en-ID" sz="3600" dirty="0" err="1"/>
              <a:t>kimia</a:t>
            </a:r>
            <a:r>
              <a:rPr lang="en-ID" sz="3600" dirty="0"/>
              <a:t> </a:t>
            </a:r>
            <a:r>
              <a:rPr lang="en-ID" sz="3600" dirty="0" err="1"/>
              <a:t>itu</a:t>
            </a:r>
            <a:r>
              <a:rPr lang="en-ID" sz="3600" dirty="0"/>
              <a:t> </a:t>
            </a:r>
            <a:r>
              <a:rPr lang="en-ID" sz="3600" dirty="0" err="1"/>
              <a:t>sendiri</a:t>
            </a:r>
            <a:r>
              <a:rPr lang="en-ID" sz="3600" dirty="0"/>
              <a:t>.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en-ID" sz="3600" dirty="0" err="1"/>
              <a:t>Menyetarakan</a:t>
            </a:r>
            <a:r>
              <a:rPr lang="en-ID" sz="3600" dirty="0"/>
              <a:t> </a:t>
            </a:r>
            <a:r>
              <a:rPr lang="en-ID" sz="3600" dirty="0" err="1"/>
              <a:t>persamaan</a:t>
            </a:r>
            <a:r>
              <a:rPr lang="en-ID" sz="3600" dirty="0"/>
              <a:t> </a:t>
            </a:r>
            <a:r>
              <a:rPr lang="en-ID" sz="3600" dirty="0" err="1"/>
              <a:t>kimia</a:t>
            </a:r>
            <a:r>
              <a:rPr lang="en-ID" sz="3600" dirty="0"/>
              <a:t> </a:t>
            </a:r>
            <a:r>
              <a:rPr lang="en-ID" sz="3600" dirty="0" err="1"/>
              <a:t>membolehkan</a:t>
            </a:r>
            <a:r>
              <a:rPr lang="en-ID" sz="3600" dirty="0"/>
              <a:t> </a:t>
            </a:r>
            <a:r>
              <a:rPr lang="en-ID" sz="3600" dirty="0" err="1"/>
              <a:t>ahli</a:t>
            </a:r>
            <a:r>
              <a:rPr lang="en-ID" sz="3600" dirty="0"/>
              <a:t> </a:t>
            </a:r>
            <a:r>
              <a:rPr lang="en-ID" sz="3600" dirty="0" err="1"/>
              <a:t>kimia</a:t>
            </a:r>
            <a:r>
              <a:rPr lang="en-ID" sz="3600" dirty="0"/>
              <a:t> </a:t>
            </a:r>
            <a:r>
              <a:rPr lang="en-ID" sz="3600" dirty="0" err="1"/>
              <a:t>mengira</a:t>
            </a:r>
            <a:r>
              <a:rPr lang="en-ID" sz="3600" dirty="0"/>
              <a:t> </a:t>
            </a:r>
            <a:r>
              <a:rPr lang="en-ID" sz="3600" dirty="0" err="1"/>
              <a:t>jumlah</a:t>
            </a:r>
            <a:r>
              <a:rPr lang="en-ID" sz="3600" dirty="0"/>
              <a:t> </a:t>
            </a:r>
            <a:r>
              <a:rPr lang="en-ID" sz="3600" dirty="0" err="1"/>
              <a:t>bahan</a:t>
            </a:r>
            <a:r>
              <a:rPr lang="en-ID" sz="3600" dirty="0"/>
              <a:t> </a:t>
            </a:r>
            <a:r>
              <a:rPr lang="en-ID" sz="3600" dirty="0" err="1"/>
              <a:t>tindak</a:t>
            </a:r>
            <a:r>
              <a:rPr lang="en-ID" sz="3600" dirty="0"/>
              <a:t> </a:t>
            </a:r>
            <a:r>
              <a:rPr lang="en-ID" sz="3600" dirty="0" err="1"/>
              <a:t>balas</a:t>
            </a:r>
            <a:r>
              <a:rPr lang="en-ID" sz="3600" dirty="0"/>
              <a:t> dan </a:t>
            </a:r>
            <a:r>
              <a:rPr lang="en-ID" sz="3600" dirty="0" err="1"/>
              <a:t>hasil</a:t>
            </a:r>
            <a:r>
              <a:rPr lang="en-ID" sz="3600" dirty="0"/>
              <a:t> yang </a:t>
            </a:r>
            <a:r>
              <a:rPr lang="en-ID" sz="3600" dirty="0" err="1"/>
              <a:t>terlibat</a:t>
            </a:r>
            <a:r>
              <a:rPr lang="en-ID" sz="3600" dirty="0"/>
              <a:t> </a:t>
            </a:r>
            <a:r>
              <a:rPr lang="en-ID" sz="3600" dirty="0" err="1"/>
              <a:t>secara</a:t>
            </a:r>
            <a:r>
              <a:rPr lang="en-ID" sz="3600" dirty="0"/>
              <a:t> </a:t>
            </a:r>
            <a:r>
              <a:rPr lang="en-ID" sz="3600" dirty="0" err="1"/>
              <a:t>tepat</a:t>
            </a:r>
            <a:r>
              <a:rPr lang="en-ID" sz="3600" dirty="0"/>
              <a:t>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275756" y="1158503"/>
            <a:ext cx="6882529" cy="1400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11906"/>
              </a:lnSpc>
            </a:pPr>
            <a:r>
              <a:rPr lang="en-US" sz="6600" b="1" dirty="0">
                <a:solidFill>
                  <a:srgbClr val="001A3E"/>
                </a:solidFill>
                <a:latin typeface="Roboto Bold"/>
                <a:ea typeface="Roboto Bold"/>
                <a:cs typeface="Roboto Bold"/>
                <a:sym typeface="Roboto Bold"/>
              </a:rPr>
              <a:t>Kesimpulan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194034" y="5110336"/>
            <a:ext cx="16230600" cy="4321031"/>
          </a:xfrm>
          <a:custGeom>
            <a:avLst/>
            <a:gdLst/>
            <a:ahLst/>
            <a:cxnLst/>
            <a:rect l="l" t="t" r="r" b="b"/>
            <a:pathLst>
              <a:path w="16230600" h="4321031">
                <a:moveTo>
                  <a:pt x="0" y="0"/>
                </a:moveTo>
                <a:lnTo>
                  <a:pt x="16230600" y="0"/>
                </a:lnTo>
                <a:lnTo>
                  <a:pt x="16230600" y="4321031"/>
                </a:lnTo>
                <a:lnTo>
                  <a:pt x="0" y="432103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2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90626"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>
            <a:off x="1028700" y="4805183"/>
            <a:ext cx="16230600" cy="4486628"/>
          </a:xfrm>
          <a:custGeom>
            <a:avLst/>
            <a:gdLst/>
            <a:ahLst/>
            <a:cxnLst/>
            <a:rect l="l" t="t" r="r" b="b"/>
            <a:pathLst>
              <a:path w="16230600" h="4486628">
                <a:moveTo>
                  <a:pt x="0" y="0"/>
                </a:moveTo>
                <a:lnTo>
                  <a:pt x="16230600" y="0"/>
                </a:lnTo>
                <a:lnTo>
                  <a:pt x="16230600" y="4486628"/>
                </a:lnTo>
                <a:lnTo>
                  <a:pt x="0" y="448662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83590"/>
            </a:stretch>
          </a:blipFill>
        </p:spPr>
      </p:sp>
      <p:sp>
        <p:nvSpPr>
          <p:cNvPr id="5" name="Freeform 5"/>
          <p:cNvSpPr/>
          <p:nvPr/>
        </p:nvSpPr>
        <p:spPr>
          <a:xfrm rot="1086317">
            <a:off x="948145" y="1398924"/>
            <a:ext cx="1365622" cy="1796871"/>
          </a:xfrm>
          <a:custGeom>
            <a:avLst/>
            <a:gdLst/>
            <a:ahLst/>
            <a:cxnLst/>
            <a:rect l="l" t="t" r="r" b="b"/>
            <a:pathLst>
              <a:path w="1365622" h="1796871">
                <a:moveTo>
                  <a:pt x="0" y="0"/>
                </a:moveTo>
                <a:lnTo>
                  <a:pt x="1365622" y="0"/>
                </a:lnTo>
                <a:lnTo>
                  <a:pt x="1365622" y="1796870"/>
                </a:lnTo>
                <a:lnTo>
                  <a:pt x="0" y="179687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876079">
            <a:off x="16100048" y="1459459"/>
            <a:ext cx="963585" cy="1675800"/>
          </a:xfrm>
          <a:custGeom>
            <a:avLst/>
            <a:gdLst/>
            <a:ahLst/>
            <a:cxnLst/>
            <a:rect l="l" t="t" r="r" b="b"/>
            <a:pathLst>
              <a:path w="963585" h="1675800">
                <a:moveTo>
                  <a:pt x="0" y="0"/>
                </a:moveTo>
                <a:lnTo>
                  <a:pt x="963585" y="0"/>
                </a:lnTo>
                <a:lnTo>
                  <a:pt x="963585" y="1675800"/>
                </a:lnTo>
                <a:lnTo>
                  <a:pt x="0" y="1675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Freeform 7"/>
          <p:cNvSpPr/>
          <p:nvPr/>
        </p:nvSpPr>
        <p:spPr>
          <a:xfrm rot="4619742">
            <a:off x="2816675" y="3691210"/>
            <a:ext cx="721704" cy="752755"/>
          </a:xfrm>
          <a:custGeom>
            <a:avLst/>
            <a:gdLst/>
            <a:ahLst/>
            <a:cxnLst/>
            <a:rect l="l" t="t" r="r" b="b"/>
            <a:pathLst>
              <a:path w="721704" h="752755">
                <a:moveTo>
                  <a:pt x="0" y="0"/>
                </a:moveTo>
                <a:lnTo>
                  <a:pt x="721704" y="0"/>
                </a:lnTo>
                <a:lnTo>
                  <a:pt x="721704" y="752755"/>
                </a:lnTo>
                <a:lnTo>
                  <a:pt x="0" y="75275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4990933" y="4034367"/>
            <a:ext cx="1371303" cy="1536474"/>
          </a:xfrm>
          <a:custGeom>
            <a:avLst/>
            <a:gdLst/>
            <a:ahLst/>
            <a:cxnLst/>
            <a:rect l="l" t="t" r="r" b="b"/>
            <a:pathLst>
              <a:path w="1371303" h="1536474">
                <a:moveTo>
                  <a:pt x="0" y="0"/>
                </a:moveTo>
                <a:lnTo>
                  <a:pt x="1371303" y="0"/>
                </a:lnTo>
                <a:lnTo>
                  <a:pt x="1371303" y="1536474"/>
                </a:lnTo>
                <a:lnTo>
                  <a:pt x="0" y="153647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Freeform 9"/>
          <p:cNvSpPr/>
          <p:nvPr/>
        </p:nvSpPr>
        <p:spPr>
          <a:xfrm rot="-486389">
            <a:off x="1879004" y="5937888"/>
            <a:ext cx="1256145" cy="321887"/>
          </a:xfrm>
          <a:custGeom>
            <a:avLst/>
            <a:gdLst/>
            <a:ahLst/>
            <a:cxnLst/>
            <a:rect l="l" t="t" r="r" b="b"/>
            <a:pathLst>
              <a:path w="1256145" h="321887">
                <a:moveTo>
                  <a:pt x="0" y="0"/>
                </a:moveTo>
                <a:lnTo>
                  <a:pt x="1256145" y="0"/>
                </a:lnTo>
                <a:lnTo>
                  <a:pt x="1256145" y="321888"/>
                </a:lnTo>
                <a:lnTo>
                  <a:pt x="0" y="32188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3488236" y="7284728"/>
            <a:ext cx="2416145" cy="1821169"/>
          </a:xfrm>
          <a:custGeom>
            <a:avLst/>
            <a:gdLst/>
            <a:ahLst/>
            <a:cxnLst/>
            <a:rect l="l" t="t" r="r" b="b"/>
            <a:pathLst>
              <a:path w="2416145" h="1821169">
                <a:moveTo>
                  <a:pt x="0" y="0"/>
                </a:moveTo>
                <a:lnTo>
                  <a:pt x="2416145" y="0"/>
                </a:lnTo>
                <a:lnTo>
                  <a:pt x="2416145" y="1821169"/>
                </a:lnTo>
                <a:lnTo>
                  <a:pt x="0" y="1821169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flipH="1">
            <a:off x="2844926" y="7048497"/>
            <a:ext cx="1561052" cy="2057400"/>
          </a:xfrm>
          <a:custGeom>
            <a:avLst/>
            <a:gdLst/>
            <a:ahLst/>
            <a:cxnLst/>
            <a:rect l="l" t="t" r="r" b="b"/>
            <a:pathLst>
              <a:path w="1561052" h="2057400">
                <a:moveTo>
                  <a:pt x="1561052" y="0"/>
                </a:moveTo>
                <a:lnTo>
                  <a:pt x="0" y="0"/>
                </a:lnTo>
                <a:lnTo>
                  <a:pt x="0" y="2057400"/>
                </a:lnTo>
                <a:lnTo>
                  <a:pt x="1561052" y="2057400"/>
                </a:lnTo>
                <a:lnTo>
                  <a:pt x="1561052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2" name="Freeform 12"/>
          <p:cNvSpPr/>
          <p:nvPr/>
        </p:nvSpPr>
        <p:spPr>
          <a:xfrm rot="888681">
            <a:off x="12950594" y="5806778"/>
            <a:ext cx="1885388" cy="304019"/>
          </a:xfrm>
          <a:custGeom>
            <a:avLst/>
            <a:gdLst/>
            <a:ahLst/>
            <a:cxnLst/>
            <a:rect l="l" t="t" r="r" b="b"/>
            <a:pathLst>
              <a:path w="1885388" h="304019">
                <a:moveTo>
                  <a:pt x="0" y="0"/>
                </a:moveTo>
                <a:lnTo>
                  <a:pt x="1885388" y="0"/>
                </a:lnTo>
                <a:lnTo>
                  <a:pt x="1885388" y="304019"/>
                </a:lnTo>
                <a:lnTo>
                  <a:pt x="0" y="304019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3" name="Freeform 13"/>
          <p:cNvSpPr/>
          <p:nvPr/>
        </p:nvSpPr>
        <p:spPr>
          <a:xfrm flipH="1">
            <a:off x="7406724" y="3754350"/>
            <a:ext cx="656931" cy="560034"/>
          </a:xfrm>
          <a:custGeom>
            <a:avLst/>
            <a:gdLst/>
            <a:ahLst/>
            <a:cxnLst/>
            <a:rect l="l" t="t" r="r" b="b"/>
            <a:pathLst>
              <a:path w="656931" h="560034">
                <a:moveTo>
                  <a:pt x="656931" y="0"/>
                </a:moveTo>
                <a:lnTo>
                  <a:pt x="0" y="0"/>
                </a:lnTo>
                <a:lnTo>
                  <a:pt x="0" y="560034"/>
                </a:lnTo>
                <a:lnTo>
                  <a:pt x="656931" y="560034"/>
                </a:lnTo>
                <a:lnTo>
                  <a:pt x="656931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4" name="Freeform 14"/>
          <p:cNvSpPr/>
          <p:nvPr/>
        </p:nvSpPr>
        <p:spPr>
          <a:xfrm>
            <a:off x="5905111" y="4067588"/>
            <a:ext cx="6477779" cy="5224223"/>
          </a:xfrm>
          <a:custGeom>
            <a:avLst/>
            <a:gdLst/>
            <a:ahLst/>
            <a:cxnLst/>
            <a:rect l="l" t="t" r="r" b="b"/>
            <a:pathLst>
              <a:path w="6477779" h="5224223">
                <a:moveTo>
                  <a:pt x="0" y="0"/>
                </a:moveTo>
                <a:lnTo>
                  <a:pt x="6477778" y="0"/>
                </a:lnTo>
                <a:lnTo>
                  <a:pt x="6477778" y="5224223"/>
                </a:lnTo>
                <a:lnTo>
                  <a:pt x="0" y="5224223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 b="-94884"/>
            </a:stretch>
          </a:blipFill>
          <a:ln cap="sq">
            <a:noFill/>
            <a:prstDash val="solid"/>
            <a:miter/>
          </a:ln>
        </p:spPr>
      </p:sp>
      <p:sp>
        <p:nvSpPr>
          <p:cNvPr id="15" name="TextBox 15"/>
          <p:cNvSpPr txBox="1"/>
          <p:nvPr/>
        </p:nvSpPr>
        <p:spPr>
          <a:xfrm>
            <a:off x="2559160" y="1388810"/>
            <a:ext cx="13500348" cy="1974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105"/>
              </a:lnSpc>
              <a:spcBef>
                <a:spcPct val="0"/>
              </a:spcBef>
            </a:pPr>
            <a:r>
              <a:rPr lang="en-US" sz="11503" b="1">
                <a:solidFill>
                  <a:srgbClr val="001A3E"/>
                </a:solidFill>
                <a:latin typeface="Roboto Bold"/>
                <a:ea typeface="Roboto Bold"/>
                <a:cs typeface="Roboto Bold"/>
                <a:sym typeface="Roboto Bold"/>
              </a:rPr>
              <a:t>Terima Kasih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CB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959425" y="5749127"/>
            <a:ext cx="4793234" cy="4854927"/>
          </a:xfrm>
          <a:custGeom>
            <a:avLst/>
            <a:gdLst/>
            <a:ahLst/>
            <a:cxnLst/>
            <a:rect l="l" t="t" r="r" b="b"/>
            <a:pathLst>
              <a:path w="4793234" h="4854927">
                <a:moveTo>
                  <a:pt x="0" y="0"/>
                </a:moveTo>
                <a:lnTo>
                  <a:pt x="4793234" y="0"/>
                </a:lnTo>
                <a:lnTo>
                  <a:pt x="4793234" y="4854927"/>
                </a:lnTo>
                <a:lnTo>
                  <a:pt x="0" y="485492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56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-2124" t="-826"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>
            <a:off x="-1397816" y="2297678"/>
            <a:ext cx="4853032" cy="4698694"/>
          </a:xfrm>
          <a:custGeom>
            <a:avLst/>
            <a:gdLst/>
            <a:ahLst/>
            <a:cxnLst/>
            <a:rect l="l" t="t" r="r" b="b"/>
            <a:pathLst>
              <a:path w="4853032" h="4698694">
                <a:moveTo>
                  <a:pt x="0" y="0"/>
                </a:moveTo>
                <a:lnTo>
                  <a:pt x="4853032" y="0"/>
                </a:lnTo>
                <a:lnTo>
                  <a:pt x="4853032" y="4698695"/>
                </a:lnTo>
                <a:lnTo>
                  <a:pt x="0" y="469869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56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t="-2660" r="-1287" b="-2085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028700" y="1138066"/>
            <a:ext cx="16503151" cy="8375349"/>
          </a:xfrm>
          <a:custGeom>
            <a:avLst/>
            <a:gdLst/>
            <a:ahLst/>
            <a:cxnLst/>
            <a:rect l="l" t="t" r="r" b="b"/>
            <a:pathLst>
              <a:path w="16503151" h="8375349">
                <a:moveTo>
                  <a:pt x="0" y="0"/>
                </a:moveTo>
                <a:lnTo>
                  <a:pt x="16503151" y="0"/>
                </a:lnTo>
                <a:lnTo>
                  <a:pt x="16503151" y="8375349"/>
                </a:lnTo>
                <a:lnTo>
                  <a:pt x="0" y="837534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alphaModFix amt="32999"/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>
            <a:off x="885105" y="955825"/>
            <a:ext cx="16503151" cy="8375349"/>
          </a:xfrm>
          <a:custGeom>
            <a:avLst/>
            <a:gdLst/>
            <a:ahLst/>
            <a:cxnLst/>
            <a:rect l="l" t="t" r="r" b="b"/>
            <a:pathLst>
              <a:path w="16503151" h="8375349">
                <a:moveTo>
                  <a:pt x="0" y="0"/>
                </a:moveTo>
                <a:lnTo>
                  <a:pt x="16503151" y="0"/>
                </a:lnTo>
                <a:lnTo>
                  <a:pt x="16503151" y="8375350"/>
                </a:lnTo>
                <a:lnTo>
                  <a:pt x="0" y="837535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1378541" y="8450006"/>
            <a:ext cx="5161769" cy="366672"/>
            <a:chOff x="0" y="0"/>
            <a:chExt cx="676323" cy="4804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76323" cy="48043"/>
            </a:xfrm>
            <a:custGeom>
              <a:avLst/>
              <a:gdLst/>
              <a:ahLst/>
              <a:cxnLst/>
              <a:rect l="l" t="t" r="r" b="b"/>
              <a:pathLst>
                <a:path w="676323" h="48043">
                  <a:moveTo>
                    <a:pt x="338161" y="0"/>
                  </a:moveTo>
                  <a:cubicBezTo>
                    <a:pt x="151400" y="0"/>
                    <a:pt x="0" y="10755"/>
                    <a:pt x="0" y="24022"/>
                  </a:cubicBezTo>
                  <a:cubicBezTo>
                    <a:pt x="0" y="37288"/>
                    <a:pt x="151400" y="48043"/>
                    <a:pt x="338161" y="48043"/>
                  </a:cubicBezTo>
                  <a:cubicBezTo>
                    <a:pt x="524923" y="48043"/>
                    <a:pt x="676323" y="37288"/>
                    <a:pt x="676323" y="24022"/>
                  </a:cubicBezTo>
                  <a:cubicBezTo>
                    <a:pt x="676323" y="10755"/>
                    <a:pt x="524923" y="0"/>
                    <a:pt x="338161" y="0"/>
                  </a:cubicBezTo>
                  <a:close/>
                </a:path>
              </a:pathLst>
            </a:custGeom>
            <a:solidFill>
              <a:srgbClr val="001A3E">
                <a:alpha val="21961"/>
              </a:srgbClr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63405" y="-33596"/>
              <a:ext cx="549512" cy="771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 flipH="1">
            <a:off x="11651073" y="1748908"/>
            <a:ext cx="4616704" cy="6903483"/>
          </a:xfrm>
          <a:custGeom>
            <a:avLst/>
            <a:gdLst/>
            <a:ahLst/>
            <a:cxnLst/>
            <a:rect l="l" t="t" r="r" b="b"/>
            <a:pathLst>
              <a:path w="4616704" h="6903483">
                <a:moveTo>
                  <a:pt x="4616704" y="0"/>
                </a:moveTo>
                <a:lnTo>
                  <a:pt x="0" y="0"/>
                </a:lnTo>
                <a:lnTo>
                  <a:pt x="0" y="6903484"/>
                </a:lnTo>
                <a:lnTo>
                  <a:pt x="4616704" y="6903484"/>
                </a:lnTo>
                <a:lnTo>
                  <a:pt x="4616704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>
            <a:off x="3722762" y="4316525"/>
            <a:ext cx="4930626" cy="160245"/>
          </a:xfrm>
          <a:custGeom>
            <a:avLst/>
            <a:gdLst/>
            <a:ahLst/>
            <a:cxnLst/>
            <a:rect l="l" t="t" r="r" b="b"/>
            <a:pathLst>
              <a:path w="4930626" h="160245">
                <a:moveTo>
                  <a:pt x="0" y="0"/>
                </a:moveTo>
                <a:lnTo>
                  <a:pt x="4930626" y="0"/>
                </a:lnTo>
                <a:lnTo>
                  <a:pt x="4930626" y="160245"/>
                </a:lnTo>
                <a:lnTo>
                  <a:pt x="0" y="16024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0617952" y="3770427"/>
            <a:ext cx="760589" cy="734919"/>
          </a:xfrm>
          <a:custGeom>
            <a:avLst/>
            <a:gdLst/>
            <a:ahLst/>
            <a:cxnLst/>
            <a:rect l="l" t="t" r="r" b="b"/>
            <a:pathLst>
              <a:path w="760589" h="734919">
                <a:moveTo>
                  <a:pt x="0" y="0"/>
                </a:moveTo>
                <a:lnTo>
                  <a:pt x="760589" y="0"/>
                </a:lnTo>
                <a:lnTo>
                  <a:pt x="760589" y="734918"/>
                </a:lnTo>
                <a:lnTo>
                  <a:pt x="0" y="73491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2" name="Freeform 12"/>
          <p:cNvSpPr/>
          <p:nvPr/>
        </p:nvSpPr>
        <p:spPr>
          <a:xfrm rot="1241184">
            <a:off x="1483741" y="8183418"/>
            <a:ext cx="863853" cy="899847"/>
          </a:xfrm>
          <a:custGeom>
            <a:avLst/>
            <a:gdLst/>
            <a:ahLst/>
            <a:cxnLst/>
            <a:rect l="l" t="t" r="r" b="b"/>
            <a:pathLst>
              <a:path w="863853" h="899847">
                <a:moveTo>
                  <a:pt x="0" y="0"/>
                </a:moveTo>
                <a:lnTo>
                  <a:pt x="863853" y="0"/>
                </a:lnTo>
                <a:lnTo>
                  <a:pt x="863853" y="899847"/>
                </a:lnTo>
                <a:lnTo>
                  <a:pt x="0" y="899847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3" name="TextBox 13"/>
          <p:cNvSpPr txBox="1"/>
          <p:nvPr/>
        </p:nvSpPr>
        <p:spPr>
          <a:xfrm>
            <a:off x="2478684" y="1475070"/>
            <a:ext cx="7437833" cy="39731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36"/>
              </a:lnSpc>
            </a:pPr>
            <a:r>
              <a:rPr lang="en-US" sz="8429" b="1" dirty="0" err="1">
                <a:solidFill>
                  <a:srgbClr val="001A3E"/>
                </a:solidFill>
                <a:latin typeface="Roboto Bold"/>
                <a:ea typeface="Roboto Bold"/>
                <a:cs typeface="Roboto Bold"/>
                <a:sym typeface="Roboto Bold"/>
              </a:rPr>
              <a:t>Objektif</a:t>
            </a:r>
            <a:r>
              <a:rPr lang="en-US" sz="8429" b="1" dirty="0">
                <a:solidFill>
                  <a:srgbClr val="001A3E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8429" b="1" dirty="0" err="1">
                <a:solidFill>
                  <a:srgbClr val="001A3E"/>
                </a:solidFill>
                <a:latin typeface="Roboto Bold"/>
                <a:ea typeface="Roboto Bold"/>
                <a:cs typeface="Roboto Bold"/>
                <a:sym typeface="Roboto Bold"/>
              </a:rPr>
              <a:t>Pembelajaran</a:t>
            </a:r>
            <a:r>
              <a:rPr lang="en-US" sz="8429" b="1" dirty="0">
                <a:solidFill>
                  <a:srgbClr val="001A3E"/>
                </a:solidFill>
                <a:latin typeface="Roboto Bold"/>
                <a:ea typeface="Roboto Bold"/>
                <a:cs typeface="Roboto Bold"/>
                <a:sym typeface="Roboto Bold"/>
              </a:rPr>
              <a:t>:</a:t>
            </a:r>
          </a:p>
          <a:p>
            <a:pPr algn="ctr">
              <a:lnSpc>
                <a:spcPts val="10536"/>
              </a:lnSpc>
            </a:pPr>
            <a:endParaRPr lang="en-US" sz="8429" b="1" dirty="0">
              <a:solidFill>
                <a:srgbClr val="001A3E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2178678" y="5086350"/>
            <a:ext cx="8037844" cy="26741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4350" indent="-514350">
              <a:lnSpc>
                <a:spcPts val="4214"/>
              </a:lnSpc>
              <a:spcBef>
                <a:spcPct val="0"/>
              </a:spcBef>
              <a:buFont typeface="+mj-lt"/>
              <a:buAutoNum type="arabicPeriod"/>
            </a:pPr>
            <a:r>
              <a:rPr lang="en-US" sz="3010" dirty="0" err="1">
                <a:solidFill>
                  <a:srgbClr val="001A3E"/>
                </a:solidFill>
                <a:latin typeface="Nunito"/>
                <a:ea typeface="Nunito"/>
                <a:cs typeface="Nunito"/>
                <a:sym typeface="Nunito"/>
              </a:rPr>
              <a:t>Menyatakan</a:t>
            </a:r>
            <a:r>
              <a:rPr lang="en-US" sz="3010" dirty="0">
                <a:solidFill>
                  <a:srgbClr val="001A3E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3010" dirty="0" err="1">
                <a:solidFill>
                  <a:srgbClr val="001A3E"/>
                </a:solidFill>
                <a:latin typeface="Nunito"/>
                <a:ea typeface="Nunito"/>
                <a:cs typeface="Nunito"/>
                <a:sym typeface="Nunito"/>
              </a:rPr>
              <a:t>maksud</a:t>
            </a:r>
            <a:r>
              <a:rPr lang="en-US" sz="3010" dirty="0">
                <a:solidFill>
                  <a:srgbClr val="001A3E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3010" dirty="0" err="1">
                <a:solidFill>
                  <a:srgbClr val="001A3E"/>
                </a:solidFill>
                <a:latin typeface="Nunito"/>
                <a:ea typeface="Nunito"/>
                <a:cs typeface="Nunito"/>
                <a:sym typeface="Nunito"/>
              </a:rPr>
              <a:t>persamaan</a:t>
            </a:r>
            <a:r>
              <a:rPr lang="en-US" sz="3010" dirty="0">
                <a:solidFill>
                  <a:srgbClr val="001A3E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3010" dirty="0" err="1">
                <a:solidFill>
                  <a:srgbClr val="001A3E"/>
                </a:solidFill>
                <a:latin typeface="Nunito"/>
                <a:ea typeface="Nunito"/>
                <a:cs typeface="Nunito"/>
                <a:sym typeface="Nunito"/>
              </a:rPr>
              <a:t>kimia</a:t>
            </a:r>
            <a:r>
              <a:rPr lang="en-US" sz="3010" dirty="0">
                <a:solidFill>
                  <a:srgbClr val="001A3E"/>
                </a:solidFill>
                <a:latin typeface="Nunito"/>
                <a:ea typeface="Nunito"/>
                <a:cs typeface="Nunito"/>
                <a:sym typeface="Nunito"/>
              </a:rPr>
              <a:t>.</a:t>
            </a:r>
          </a:p>
          <a:p>
            <a:pPr marL="514350" indent="-514350">
              <a:lnSpc>
                <a:spcPts val="4214"/>
              </a:lnSpc>
              <a:spcBef>
                <a:spcPct val="0"/>
              </a:spcBef>
              <a:buFont typeface="+mj-lt"/>
              <a:buAutoNum type="arabicPeriod"/>
            </a:pPr>
            <a:r>
              <a:rPr lang="en-US" sz="3010" dirty="0" err="1">
                <a:solidFill>
                  <a:srgbClr val="001A3E"/>
                </a:solidFill>
                <a:latin typeface="Nunito"/>
                <a:ea typeface="Nunito"/>
                <a:cs typeface="Nunito"/>
                <a:sym typeface="Nunito"/>
              </a:rPr>
              <a:t>Menulis</a:t>
            </a:r>
            <a:r>
              <a:rPr lang="en-US" sz="3010" dirty="0">
                <a:solidFill>
                  <a:srgbClr val="001A3E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3010" dirty="0" err="1">
                <a:solidFill>
                  <a:srgbClr val="001A3E"/>
                </a:solidFill>
                <a:latin typeface="Nunito"/>
                <a:ea typeface="Nunito"/>
                <a:cs typeface="Nunito"/>
                <a:sym typeface="Nunito"/>
              </a:rPr>
              <a:t>persamaan</a:t>
            </a:r>
            <a:r>
              <a:rPr lang="en-US" sz="3010" dirty="0">
                <a:solidFill>
                  <a:srgbClr val="001A3E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3010" dirty="0" err="1">
                <a:solidFill>
                  <a:srgbClr val="001A3E"/>
                </a:solidFill>
                <a:latin typeface="Nunito"/>
                <a:ea typeface="Nunito"/>
                <a:cs typeface="Nunito"/>
                <a:sym typeface="Nunito"/>
              </a:rPr>
              <a:t>kimia</a:t>
            </a:r>
            <a:r>
              <a:rPr lang="en-US" sz="3010" dirty="0">
                <a:solidFill>
                  <a:srgbClr val="001A3E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3010" dirty="0" err="1">
                <a:solidFill>
                  <a:srgbClr val="001A3E"/>
                </a:solidFill>
                <a:latin typeface="Nunito"/>
                <a:ea typeface="Nunito"/>
                <a:cs typeface="Nunito"/>
                <a:sym typeface="Nunito"/>
              </a:rPr>
              <a:t>daripada</a:t>
            </a:r>
            <a:r>
              <a:rPr lang="en-US" sz="3010" dirty="0">
                <a:solidFill>
                  <a:srgbClr val="001A3E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3010" dirty="0" err="1">
                <a:solidFill>
                  <a:srgbClr val="001A3E"/>
                </a:solidFill>
                <a:latin typeface="Nunito"/>
                <a:ea typeface="Nunito"/>
                <a:cs typeface="Nunito"/>
                <a:sym typeface="Nunito"/>
              </a:rPr>
              <a:t>persamaan</a:t>
            </a:r>
            <a:r>
              <a:rPr lang="en-US" sz="3010" dirty="0">
                <a:solidFill>
                  <a:srgbClr val="001A3E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3010" dirty="0" err="1">
                <a:solidFill>
                  <a:srgbClr val="001A3E"/>
                </a:solidFill>
                <a:latin typeface="Nunito"/>
                <a:ea typeface="Nunito"/>
                <a:cs typeface="Nunito"/>
                <a:sym typeface="Nunito"/>
              </a:rPr>
              <a:t>ayat</a:t>
            </a:r>
            <a:r>
              <a:rPr lang="en-US" sz="3010" dirty="0">
                <a:solidFill>
                  <a:srgbClr val="001A3E"/>
                </a:solidFill>
                <a:latin typeface="Nunito"/>
                <a:ea typeface="Nunito"/>
                <a:cs typeface="Nunito"/>
                <a:sym typeface="Nunito"/>
              </a:rPr>
              <a:t>.</a:t>
            </a:r>
          </a:p>
          <a:p>
            <a:pPr marL="514350" indent="-514350">
              <a:lnSpc>
                <a:spcPts val="4214"/>
              </a:lnSpc>
              <a:spcBef>
                <a:spcPct val="0"/>
              </a:spcBef>
              <a:buFont typeface="+mj-lt"/>
              <a:buAutoNum type="arabicPeriod"/>
            </a:pPr>
            <a:r>
              <a:rPr lang="en-US" sz="3010" dirty="0" err="1">
                <a:solidFill>
                  <a:srgbClr val="001A3E"/>
                </a:solidFill>
                <a:latin typeface="Nunito"/>
                <a:ea typeface="Nunito"/>
                <a:cs typeface="Nunito"/>
                <a:sym typeface="Nunito"/>
              </a:rPr>
              <a:t>Menyetarakan</a:t>
            </a:r>
            <a:r>
              <a:rPr lang="en-US" sz="3010" dirty="0">
                <a:solidFill>
                  <a:srgbClr val="001A3E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3010" dirty="0" err="1">
                <a:solidFill>
                  <a:srgbClr val="001A3E"/>
                </a:solidFill>
                <a:latin typeface="Nunito"/>
                <a:ea typeface="Nunito"/>
                <a:cs typeface="Nunito"/>
                <a:sym typeface="Nunito"/>
              </a:rPr>
              <a:t>persamaan</a:t>
            </a:r>
            <a:r>
              <a:rPr lang="en-US" sz="3010" dirty="0">
                <a:solidFill>
                  <a:srgbClr val="001A3E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3010" dirty="0" err="1">
                <a:solidFill>
                  <a:srgbClr val="001A3E"/>
                </a:solidFill>
                <a:latin typeface="Nunito"/>
                <a:ea typeface="Nunito"/>
                <a:cs typeface="Nunito"/>
                <a:sym typeface="Nunito"/>
              </a:rPr>
              <a:t>kimia</a:t>
            </a:r>
            <a:r>
              <a:rPr lang="en-US" sz="3010" dirty="0">
                <a:solidFill>
                  <a:srgbClr val="001A3E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3010" dirty="0" err="1">
                <a:solidFill>
                  <a:srgbClr val="001A3E"/>
                </a:solidFill>
                <a:latin typeface="Nunito"/>
                <a:ea typeface="Nunito"/>
                <a:cs typeface="Nunito"/>
                <a:sym typeface="Nunito"/>
              </a:rPr>
              <a:t>berdasarkan</a:t>
            </a:r>
            <a:r>
              <a:rPr lang="en-US" sz="3010" dirty="0">
                <a:solidFill>
                  <a:srgbClr val="001A3E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3010" dirty="0" err="1">
                <a:solidFill>
                  <a:srgbClr val="001A3E"/>
                </a:solidFill>
                <a:latin typeface="Nunito"/>
                <a:ea typeface="Nunito"/>
                <a:cs typeface="Nunito"/>
                <a:sym typeface="Nunito"/>
              </a:rPr>
              <a:t>hukum</a:t>
            </a:r>
            <a:r>
              <a:rPr lang="en-US" sz="3010" dirty="0">
                <a:solidFill>
                  <a:srgbClr val="001A3E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3010" dirty="0" err="1">
                <a:solidFill>
                  <a:srgbClr val="001A3E"/>
                </a:solidFill>
                <a:latin typeface="Nunito"/>
                <a:ea typeface="Nunito"/>
                <a:cs typeface="Nunito"/>
                <a:sym typeface="Nunito"/>
              </a:rPr>
              <a:t>keabadian</a:t>
            </a:r>
            <a:r>
              <a:rPr lang="en-US" sz="3010" dirty="0">
                <a:solidFill>
                  <a:srgbClr val="001A3E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3010" dirty="0" err="1">
                <a:solidFill>
                  <a:srgbClr val="001A3E"/>
                </a:solidFill>
                <a:latin typeface="Nunito"/>
                <a:ea typeface="Nunito"/>
                <a:cs typeface="Nunito"/>
                <a:sym typeface="Nunito"/>
              </a:rPr>
              <a:t>jisim</a:t>
            </a:r>
            <a:r>
              <a:rPr lang="en-US" sz="3010" dirty="0">
                <a:solidFill>
                  <a:srgbClr val="001A3E"/>
                </a:solidFill>
                <a:latin typeface="Nunito"/>
                <a:ea typeface="Nunito"/>
                <a:cs typeface="Nunito"/>
                <a:sym typeface="Nunito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CB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59133" y="6699719"/>
            <a:ext cx="4068874" cy="4030862"/>
          </a:xfrm>
          <a:custGeom>
            <a:avLst/>
            <a:gdLst/>
            <a:ahLst/>
            <a:cxnLst/>
            <a:rect l="l" t="t" r="r" b="b"/>
            <a:pathLst>
              <a:path w="4068874" h="4030862">
                <a:moveTo>
                  <a:pt x="0" y="0"/>
                </a:moveTo>
                <a:lnTo>
                  <a:pt x="4068874" y="0"/>
                </a:lnTo>
                <a:lnTo>
                  <a:pt x="4068874" y="4030862"/>
                </a:lnTo>
                <a:lnTo>
                  <a:pt x="0" y="40308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2082" r="-1002"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>
            <a:off x="908524" y="1028700"/>
            <a:ext cx="16813639" cy="8638007"/>
          </a:xfrm>
          <a:custGeom>
            <a:avLst/>
            <a:gdLst/>
            <a:ahLst/>
            <a:cxnLst/>
            <a:rect l="l" t="t" r="r" b="b"/>
            <a:pathLst>
              <a:path w="16813639" h="8638007">
                <a:moveTo>
                  <a:pt x="0" y="0"/>
                </a:moveTo>
                <a:lnTo>
                  <a:pt x="16813639" y="0"/>
                </a:lnTo>
                <a:lnTo>
                  <a:pt x="16813639" y="8638007"/>
                </a:lnTo>
                <a:lnTo>
                  <a:pt x="0" y="863800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2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>
            <a:off x="16552285" y="500828"/>
            <a:ext cx="1414030" cy="1428313"/>
          </a:xfrm>
          <a:custGeom>
            <a:avLst/>
            <a:gdLst/>
            <a:ahLst/>
            <a:cxnLst/>
            <a:rect l="l" t="t" r="r" b="b"/>
            <a:pathLst>
              <a:path w="1414030" h="1428313">
                <a:moveTo>
                  <a:pt x="0" y="0"/>
                </a:moveTo>
                <a:lnTo>
                  <a:pt x="1414030" y="0"/>
                </a:lnTo>
                <a:lnTo>
                  <a:pt x="1414030" y="1428313"/>
                </a:lnTo>
                <a:lnTo>
                  <a:pt x="0" y="142831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>
            <a:off x="737180" y="824496"/>
            <a:ext cx="16813639" cy="8638007"/>
          </a:xfrm>
          <a:custGeom>
            <a:avLst/>
            <a:gdLst/>
            <a:ahLst/>
            <a:cxnLst/>
            <a:rect l="l" t="t" r="r" b="b"/>
            <a:pathLst>
              <a:path w="16813639" h="8638007">
                <a:moveTo>
                  <a:pt x="0" y="0"/>
                </a:moveTo>
                <a:lnTo>
                  <a:pt x="16813640" y="0"/>
                </a:lnTo>
                <a:lnTo>
                  <a:pt x="16813640" y="8638008"/>
                </a:lnTo>
                <a:lnTo>
                  <a:pt x="0" y="863800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6" name="Group 6"/>
          <p:cNvGrpSpPr/>
          <p:nvPr/>
        </p:nvGrpSpPr>
        <p:grpSpPr>
          <a:xfrm>
            <a:off x="1327284" y="8786093"/>
            <a:ext cx="6482873" cy="348071"/>
            <a:chOff x="0" y="0"/>
            <a:chExt cx="894814" cy="4804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94814" cy="48043"/>
            </a:xfrm>
            <a:custGeom>
              <a:avLst/>
              <a:gdLst/>
              <a:ahLst/>
              <a:cxnLst/>
              <a:rect l="l" t="t" r="r" b="b"/>
              <a:pathLst>
                <a:path w="894814" h="48043">
                  <a:moveTo>
                    <a:pt x="447407" y="0"/>
                  </a:moveTo>
                  <a:cubicBezTo>
                    <a:pt x="200311" y="0"/>
                    <a:pt x="0" y="10755"/>
                    <a:pt x="0" y="24022"/>
                  </a:cubicBezTo>
                  <a:cubicBezTo>
                    <a:pt x="0" y="37288"/>
                    <a:pt x="200311" y="48043"/>
                    <a:pt x="447407" y="48043"/>
                  </a:cubicBezTo>
                  <a:cubicBezTo>
                    <a:pt x="694503" y="48043"/>
                    <a:pt x="894814" y="37288"/>
                    <a:pt x="894814" y="24022"/>
                  </a:cubicBezTo>
                  <a:cubicBezTo>
                    <a:pt x="894814" y="10755"/>
                    <a:pt x="694503" y="0"/>
                    <a:pt x="447407" y="0"/>
                  </a:cubicBezTo>
                  <a:close/>
                </a:path>
              </a:pathLst>
            </a:custGeom>
            <a:solidFill>
              <a:srgbClr val="001A3E">
                <a:alpha val="21961"/>
              </a:srgbClr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83889" y="-33596"/>
              <a:ext cx="727037" cy="771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1622125" y="4666095"/>
            <a:ext cx="5671269" cy="4303075"/>
          </a:xfrm>
          <a:custGeom>
            <a:avLst/>
            <a:gdLst/>
            <a:ahLst/>
            <a:cxnLst/>
            <a:rect l="l" t="t" r="r" b="b"/>
            <a:pathLst>
              <a:path w="5671269" h="4303075">
                <a:moveTo>
                  <a:pt x="0" y="0"/>
                </a:moveTo>
                <a:lnTo>
                  <a:pt x="5671269" y="0"/>
                </a:lnTo>
                <a:lnTo>
                  <a:pt x="5671269" y="4303075"/>
                </a:lnTo>
                <a:lnTo>
                  <a:pt x="0" y="430307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>
            <a:off x="9143999" y="2160938"/>
            <a:ext cx="585395" cy="406849"/>
          </a:xfrm>
          <a:custGeom>
            <a:avLst/>
            <a:gdLst/>
            <a:ahLst/>
            <a:cxnLst/>
            <a:rect l="l" t="t" r="r" b="b"/>
            <a:pathLst>
              <a:path w="585395" h="406849">
                <a:moveTo>
                  <a:pt x="0" y="0"/>
                </a:moveTo>
                <a:lnTo>
                  <a:pt x="585395" y="0"/>
                </a:lnTo>
                <a:lnTo>
                  <a:pt x="585395" y="406849"/>
                </a:lnTo>
                <a:lnTo>
                  <a:pt x="0" y="40684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1" name="TextBox 11"/>
          <p:cNvSpPr txBox="1"/>
          <p:nvPr/>
        </p:nvSpPr>
        <p:spPr>
          <a:xfrm>
            <a:off x="10125099" y="2091819"/>
            <a:ext cx="6048986" cy="5450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4350" indent="-514350" algn="l">
              <a:lnSpc>
                <a:spcPts val="4273"/>
              </a:lnSpc>
              <a:buAutoNum type="arabicPeriod"/>
            </a:pPr>
            <a:r>
              <a:rPr lang="en-US" sz="3418" b="1" dirty="0" err="1">
                <a:solidFill>
                  <a:srgbClr val="001A3E"/>
                </a:solidFill>
                <a:latin typeface="Nunito"/>
                <a:ea typeface="Nunito"/>
                <a:cs typeface="Nunito"/>
                <a:sym typeface="Nunito"/>
              </a:rPr>
              <a:t>Maksud</a:t>
            </a:r>
            <a:r>
              <a:rPr lang="en-US" sz="3418" b="1" dirty="0">
                <a:solidFill>
                  <a:srgbClr val="001A3E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3418" b="1" dirty="0" err="1">
                <a:solidFill>
                  <a:srgbClr val="001A3E"/>
                </a:solidFill>
                <a:latin typeface="Nunito"/>
                <a:ea typeface="Nunito"/>
                <a:cs typeface="Nunito"/>
                <a:sym typeface="Nunito"/>
              </a:rPr>
              <a:t>Persamaan</a:t>
            </a:r>
            <a:r>
              <a:rPr lang="en-US" sz="3418" b="1" dirty="0">
                <a:solidFill>
                  <a:srgbClr val="001A3E"/>
                </a:solidFill>
                <a:latin typeface="Nunito"/>
                <a:ea typeface="Nunito"/>
                <a:cs typeface="Nunito"/>
                <a:sym typeface="Nunito"/>
              </a:rPr>
              <a:t> Kimia</a:t>
            </a:r>
          </a:p>
        </p:txBody>
      </p:sp>
      <p:sp>
        <p:nvSpPr>
          <p:cNvPr id="17" name="Freeform 17"/>
          <p:cNvSpPr/>
          <p:nvPr/>
        </p:nvSpPr>
        <p:spPr>
          <a:xfrm rot="-223112">
            <a:off x="7701320" y="7338791"/>
            <a:ext cx="833983" cy="749543"/>
          </a:xfrm>
          <a:custGeom>
            <a:avLst/>
            <a:gdLst/>
            <a:ahLst/>
            <a:cxnLst/>
            <a:rect l="l" t="t" r="r" b="b"/>
            <a:pathLst>
              <a:path w="833983" h="749543">
                <a:moveTo>
                  <a:pt x="0" y="0"/>
                </a:moveTo>
                <a:lnTo>
                  <a:pt x="833983" y="0"/>
                </a:lnTo>
                <a:lnTo>
                  <a:pt x="833983" y="749543"/>
                </a:lnTo>
                <a:lnTo>
                  <a:pt x="0" y="74954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8" name="Freeform 18"/>
          <p:cNvSpPr/>
          <p:nvPr/>
        </p:nvSpPr>
        <p:spPr>
          <a:xfrm rot="737560">
            <a:off x="7503514" y="5171540"/>
            <a:ext cx="348756" cy="792628"/>
          </a:xfrm>
          <a:custGeom>
            <a:avLst/>
            <a:gdLst/>
            <a:ahLst/>
            <a:cxnLst/>
            <a:rect l="l" t="t" r="r" b="b"/>
            <a:pathLst>
              <a:path w="348756" h="792628">
                <a:moveTo>
                  <a:pt x="0" y="0"/>
                </a:moveTo>
                <a:lnTo>
                  <a:pt x="348756" y="0"/>
                </a:lnTo>
                <a:lnTo>
                  <a:pt x="348756" y="792628"/>
                </a:lnTo>
                <a:lnTo>
                  <a:pt x="0" y="792628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3159730" y="9666882"/>
            <a:ext cx="4099570" cy="163983"/>
          </a:xfrm>
          <a:custGeom>
            <a:avLst/>
            <a:gdLst/>
            <a:ahLst/>
            <a:cxnLst/>
            <a:rect l="l" t="t" r="r" b="b"/>
            <a:pathLst>
              <a:path w="4099570" h="163983">
                <a:moveTo>
                  <a:pt x="0" y="0"/>
                </a:moveTo>
                <a:lnTo>
                  <a:pt x="4099570" y="0"/>
                </a:lnTo>
                <a:lnTo>
                  <a:pt x="4099570" y="163983"/>
                </a:lnTo>
                <a:lnTo>
                  <a:pt x="0" y="163983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20" name="TextBox 20"/>
          <p:cNvSpPr txBox="1"/>
          <p:nvPr/>
        </p:nvSpPr>
        <p:spPr>
          <a:xfrm>
            <a:off x="1395695" y="1303810"/>
            <a:ext cx="7161747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/>
            <a:r>
              <a:rPr lang="en-US" sz="6000" b="1" dirty="0" err="1">
                <a:solidFill>
                  <a:srgbClr val="001A3E"/>
                </a:solidFill>
                <a:latin typeface="Roboto Bold"/>
                <a:ea typeface="Roboto Bold"/>
                <a:cs typeface="Roboto Bold"/>
                <a:sym typeface="Roboto Bold"/>
              </a:rPr>
              <a:t>Konsep</a:t>
            </a:r>
            <a:r>
              <a:rPr lang="en-US" sz="6000" b="1" dirty="0">
                <a:solidFill>
                  <a:srgbClr val="001A3E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6000" b="1" dirty="0" err="1">
                <a:solidFill>
                  <a:srgbClr val="001A3E"/>
                </a:solidFill>
                <a:latin typeface="Roboto Bold"/>
                <a:ea typeface="Roboto Bold"/>
                <a:cs typeface="Roboto Bold"/>
                <a:sym typeface="Roboto Bold"/>
              </a:rPr>
              <a:t>Asas</a:t>
            </a:r>
            <a:r>
              <a:rPr lang="en-US" sz="6000" b="1" dirty="0">
                <a:solidFill>
                  <a:srgbClr val="001A3E"/>
                </a:solidFill>
                <a:latin typeface="Roboto Bold"/>
                <a:ea typeface="Roboto Bold"/>
                <a:cs typeface="Roboto Bold"/>
                <a:sym typeface="Roboto Bold"/>
              </a:rPr>
              <a:t>: </a:t>
            </a:r>
            <a:r>
              <a:rPr lang="en-US" sz="6000" b="1" dirty="0" err="1">
                <a:solidFill>
                  <a:srgbClr val="001A3E"/>
                </a:solidFill>
                <a:latin typeface="Roboto Bold"/>
                <a:ea typeface="Roboto Bold"/>
                <a:cs typeface="Roboto Bold"/>
                <a:sym typeface="Roboto Bold"/>
              </a:rPr>
              <a:t>Persamaan</a:t>
            </a:r>
            <a:r>
              <a:rPr lang="en-US" sz="6000" b="1" dirty="0">
                <a:solidFill>
                  <a:srgbClr val="001A3E"/>
                </a:solidFill>
                <a:latin typeface="Roboto Bold"/>
                <a:ea typeface="Roboto Bold"/>
                <a:cs typeface="Roboto Bold"/>
                <a:sym typeface="Roboto Bold"/>
              </a:rPr>
              <a:t> Kimia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144000" y="2942810"/>
            <a:ext cx="7208945" cy="661084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4273"/>
              </a:lnSpc>
            </a:pPr>
            <a:r>
              <a:rPr lang="en-US" sz="3418" dirty="0" err="1">
                <a:solidFill>
                  <a:srgbClr val="001A3E"/>
                </a:solidFill>
                <a:latin typeface="Nunito"/>
                <a:ea typeface="Nunito"/>
                <a:cs typeface="Nunito"/>
                <a:sym typeface="Nunito"/>
              </a:rPr>
              <a:t>Persamaan</a:t>
            </a:r>
            <a:r>
              <a:rPr lang="en-US" sz="3418" dirty="0">
                <a:solidFill>
                  <a:srgbClr val="001A3E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3418" dirty="0" err="1">
                <a:solidFill>
                  <a:srgbClr val="001A3E"/>
                </a:solidFill>
                <a:latin typeface="Nunito"/>
                <a:ea typeface="Nunito"/>
                <a:cs typeface="Nunito"/>
                <a:sym typeface="Nunito"/>
              </a:rPr>
              <a:t>kimia</a:t>
            </a:r>
            <a:r>
              <a:rPr lang="en-US" sz="3418" dirty="0">
                <a:solidFill>
                  <a:srgbClr val="001A3E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3418" dirty="0" err="1">
                <a:solidFill>
                  <a:srgbClr val="001A3E"/>
                </a:solidFill>
                <a:latin typeface="Nunito"/>
                <a:ea typeface="Nunito"/>
                <a:cs typeface="Nunito"/>
                <a:sym typeface="Nunito"/>
              </a:rPr>
              <a:t>ialah</a:t>
            </a:r>
            <a:r>
              <a:rPr lang="en-US" sz="3418" dirty="0">
                <a:solidFill>
                  <a:srgbClr val="001A3E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3418" dirty="0" err="1">
                <a:solidFill>
                  <a:srgbClr val="001A3E"/>
                </a:solidFill>
                <a:latin typeface="Nunito"/>
                <a:ea typeface="Nunito"/>
                <a:cs typeface="Nunito"/>
                <a:sym typeface="Nunito"/>
              </a:rPr>
              <a:t>satu</a:t>
            </a:r>
            <a:r>
              <a:rPr lang="en-US" sz="3418" dirty="0">
                <a:solidFill>
                  <a:srgbClr val="001A3E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3418" dirty="0" err="1">
                <a:solidFill>
                  <a:srgbClr val="001A3E"/>
                </a:solidFill>
                <a:latin typeface="Nunito"/>
                <a:ea typeface="Nunito"/>
                <a:cs typeface="Nunito"/>
                <a:sym typeface="Nunito"/>
              </a:rPr>
              <a:t>perwakilan</a:t>
            </a:r>
            <a:r>
              <a:rPr lang="en-US" sz="3418" dirty="0">
                <a:solidFill>
                  <a:srgbClr val="001A3E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3418" dirty="0" err="1">
                <a:solidFill>
                  <a:srgbClr val="001A3E"/>
                </a:solidFill>
                <a:latin typeface="Nunito"/>
                <a:ea typeface="Nunito"/>
                <a:cs typeface="Nunito"/>
                <a:sym typeface="Nunito"/>
              </a:rPr>
              <a:t>simbolik</a:t>
            </a:r>
            <a:r>
              <a:rPr lang="en-US" sz="3418" dirty="0">
                <a:solidFill>
                  <a:srgbClr val="001A3E"/>
                </a:solidFill>
                <a:latin typeface="Nunito"/>
                <a:ea typeface="Nunito"/>
                <a:cs typeface="Nunito"/>
                <a:sym typeface="Nunito"/>
              </a:rPr>
              <a:t> yang </a:t>
            </a:r>
            <a:r>
              <a:rPr lang="en-US" sz="3418" dirty="0" err="1">
                <a:solidFill>
                  <a:srgbClr val="001A3E"/>
                </a:solidFill>
                <a:latin typeface="Nunito"/>
                <a:ea typeface="Nunito"/>
                <a:cs typeface="Nunito"/>
                <a:sym typeface="Nunito"/>
              </a:rPr>
              <a:t>menunjukkan</a:t>
            </a:r>
            <a:r>
              <a:rPr lang="en-US" sz="3418" dirty="0">
                <a:solidFill>
                  <a:srgbClr val="001A3E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3418" dirty="0" err="1">
                <a:solidFill>
                  <a:srgbClr val="001A3E"/>
                </a:solidFill>
                <a:latin typeface="Nunito"/>
                <a:ea typeface="Nunito"/>
                <a:cs typeface="Nunito"/>
                <a:sym typeface="Nunito"/>
              </a:rPr>
              <a:t>perubahan</a:t>
            </a:r>
            <a:r>
              <a:rPr lang="en-US" sz="3418" dirty="0">
                <a:solidFill>
                  <a:srgbClr val="001A3E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3418" dirty="0" err="1">
                <a:solidFill>
                  <a:srgbClr val="001A3E"/>
                </a:solidFill>
                <a:latin typeface="Nunito"/>
                <a:ea typeface="Nunito"/>
                <a:cs typeface="Nunito"/>
                <a:sym typeface="Nunito"/>
              </a:rPr>
              <a:t>kimia</a:t>
            </a:r>
            <a:r>
              <a:rPr lang="en-US" sz="3418" dirty="0">
                <a:solidFill>
                  <a:srgbClr val="001A3E"/>
                </a:solidFill>
                <a:latin typeface="Nunito"/>
                <a:ea typeface="Nunito"/>
                <a:cs typeface="Nunito"/>
                <a:sym typeface="Nunito"/>
              </a:rPr>
              <a:t> di mana </a:t>
            </a:r>
            <a:r>
              <a:rPr lang="en-US" sz="3418" dirty="0" err="1">
                <a:solidFill>
                  <a:srgbClr val="001A3E"/>
                </a:solidFill>
                <a:latin typeface="Nunito"/>
                <a:ea typeface="Nunito"/>
                <a:cs typeface="Nunito"/>
                <a:sym typeface="Nunito"/>
              </a:rPr>
              <a:t>bahan</a:t>
            </a:r>
            <a:r>
              <a:rPr lang="en-US" sz="3418" dirty="0">
                <a:solidFill>
                  <a:srgbClr val="001A3E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3418" dirty="0" err="1">
                <a:solidFill>
                  <a:srgbClr val="001A3E"/>
                </a:solidFill>
                <a:latin typeface="Nunito"/>
                <a:ea typeface="Nunito"/>
                <a:cs typeface="Nunito"/>
                <a:sym typeface="Nunito"/>
              </a:rPr>
              <a:t>tindak</a:t>
            </a:r>
            <a:r>
              <a:rPr lang="en-US" sz="3418" dirty="0">
                <a:solidFill>
                  <a:srgbClr val="001A3E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3418" dirty="0" err="1">
                <a:solidFill>
                  <a:srgbClr val="001A3E"/>
                </a:solidFill>
                <a:latin typeface="Nunito"/>
                <a:ea typeface="Nunito"/>
                <a:cs typeface="Nunito"/>
                <a:sym typeface="Nunito"/>
              </a:rPr>
              <a:t>balas</a:t>
            </a:r>
            <a:r>
              <a:rPr lang="en-US" sz="3418" dirty="0">
                <a:solidFill>
                  <a:srgbClr val="001A3E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3418" dirty="0" err="1">
                <a:solidFill>
                  <a:srgbClr val="001A3E"/>
                </a:solidFill>
                <a:latin typeface="Nunito"/>
                <a:ea typeface="Nunito"/>
                <a:cs typeface="Nunito"/>
                <a:sym typeface="Nunito"/>
              </a:rPr>
              <a:t>bertukar</a:t>
            </a:r>
            <a:r>
              <a:rPr lang="en-US" sz="3418" dirty="0">
                <a:solidFill>
                  <a:srgbClr val="001A3E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3418" dirty="0" err="1">
                <a:solidFill>
                  <a:srgbClr val="001A3E"/>
                </a:solidFill>
                <a:latin typeface="Nunito"/>
                <a:ea typeface="Nunito"/>
                <a:cs typeface="Nunito"/>
                <a:sym typeface="Nunito"/>
              </a:rPr>
              <a:t>menjadi</a:t>
            </a:r>
            <a:r>
              <a:rPr lang="en-US" sz="3418" dirty="0">
                <a:solidFill>
                  <a:srgbClr val="001A3E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3418" dirty="0" err="1">
                <a:solidFill>
                  <a:srgbClr val="001A3E"/>
                </a:solidFill>
                <a:latin typeface="Nunito"/>
                <a:ea typeface="Nunito"/>
                <a:cs typeface="Nunito"/>
                <a:sym typeface="Nunito"/>
              </a:rPr>
              <a:t>hasil</a:t>
            </a:r>
            <a:r>
              <a:rPr lang="en-US" sz="3418" dirty="0">
                <a:solidFill>
                  <a:srgbClr val="001A3E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3418" dirty="0" err="1">
                <a:solidFill>
                  <a:srgbClr val="001A3E"/>
                </a:solidFill>
                <a:latin typeface="Nunito"/>
                <a:ea typeface="Nunito"/>
                <a:cs typeface="Nunito"/>
                <a:sym typeface="Nunito"/>
              </a:rPr>
              <a:t>tindak</a:t>
            </a:r>
            <a:r>
              <a:rPr lang="en-US" sz="3418" dirty="0">
                <a:solidFill>
                  <a:srgbClr val="001A3E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3418" dirty="0" err="1">
                <a:solidFill>
                  <a:srgbClr val="001A3E"/>
                </a:solidFill>
                <a:latin typeface="Nunito"/>
                <a:ea typeface="Nunito"/>
                <a:cs typeface="Nunito"/>
                <a:sym typeface="Nunito"/>
              </a:rPr>
              <a:t>balas</a:t>
            </a:r>
            <a:r>
              <a:rPr lang="en-US" sz="3418" dirty="0">
                <a:solidFill>
                  <a:srgbClr val="001A3E"/>
                </a:solidFill>
                <a:latin typeface="Nunito"/>
                <a:ea typeface="Nunito"/>
                <a:cs typeface="Nunito"/>
                <a:sym typeface="Nunito"/>
              </a:rPr>
              <a:t>.</a:t>
            </a:r>
          </a:p>
          <a:p>
            <a:pPr algn="just">
              <a:lnSpc>
                <a:spcPts val="4273"/>
              </a:lnSpc>
            </a:pPr>
            <a:endParaRPr lang="en-US" sz="3418" dirty="0">
              <a:solidFill>
                <a:srgbClr val="001A3E"/>
              </a:solidFill>
              <a:latin typeface="Nunito"/>
              <a:ea typeface="Nunito"/>
              <a:cs typeface="Nunito"/>
              <a:sym typeface="Nunito"/>
            </a:endParaRPr>
          </a:p>
          <a:p>
            <a:pPr algn="just">
              <a:lnSpc>
                <a:spcPts val="4273"/>
              </a:lnSpc>
            </a:pPr>
            <a:r>
              <a:rPr lang="en-US" sz="3418" dirty="0" err="1">
                <a:solidFill>
                  <a:srgbClr val="001A3E"/>
                </a:solidFill>
                <a:latin typeface="Nunito"/>
                <a:ea typeface="Nunito"/>
                <a:cs typeface="Nunito"/>
                <a:sym typeface="Nunito"/>
              </a:rPr>
              <a:t>Contoh</a:t>
            </a:r>
            <a:r>
              <a:rPr lang="en-US" sz="3418" dirty="0">
                <a:solidFill>
                  <a:srgbClr val="001A3E"/>
                </a:solidFill>
                <a:latin typeface="Nunito"/>
                <a:ea typeface="Nunito"/>
                <a:cs typeface="Nunito"/>
                <a:sym typeface="Nunito"/>
              </a:rPr>
              <a:t>:    </a:t>
            </a:r>
          </a:p>
          <a:p>
            <a:pPr algn="just">
              <a:lnSpc>
                <a:spcPts val="4273"/>
              </a:lnSpc>
            </a:pPr>
            <a:r>
              <a:rPr lang="en-US" sz="3418" dirty="0" err="1">
                <a:solidFill>
                  <a:srgbClr val="001A3E"/>
                </a:solidFill>
                <a:latin typeface="Nunito"/>
                <a:ea typeface="Nunito"/>
                <a:cs typeface="Nunito"/>
                <a:sym typeface="Nunito"/>
              </a:rPr>
              <a:t>Hidrogen</a:t>
            </a:r>
            <a:r>
              <a:rPr lang="en-US" sz="3418" dirty="0">
                <a:solidFill>
                  <a:srgbClr val="001A3E"/>
                </a:solidFill>
                <a:latin typeface="Nunito"/>
                <a:ea typeface="Nunito"/>
                <a:cs typeface="Nunito"/>
                <a:sym typeface="Nunito"/>
              </a:rPr>
              <a:t> + </a:t>
            </a:r>
            <a:r>
              <a:rPr lang="en-US" sz="3418" dirty="0" err="1">
                <a:solidFill>
                  <a:srgbClr val="001A3E"/>
                </a:solidFill>
                <a:latin typeface="Nunito"/>
                <a:ea typeface="Nunito"/>
                <a:cs typeface="Nunito"/>
                <a:sym typeface="Nunito"/>
              </a:rPr>
              <a:t>Oksigen</a:t>
            </a:r>
            <a:r>
              <a:rPr lang="en-US" sz="3418" dirty="0">
                <a:solidFill>
                  <a:srgbClr val="001A3E"/>
                </a:solidFill>
                <a:latin typeface="Nunito"/>
                <a:ea typeface="Nunito"/>
                <a:cs typeface="Nunito"/>
                <a:sym typeface="Nunito"/>
              </a:rPr>
              <a:t> → Air    </a:t>
            </a:r>
          </a:p>
          <a:p>
            <a:pPr algn="just">
              <a:lnSpc>
                <a:spcPts val="4273"/>
              </a:lnSpc>
            </a:pPr>
            <a:endParaRPr lang="en-US" sz="3418" dirty="0">
              <a:solidFill>
                <a:srgbClr val="001A3E"/>
              </a:solidFill>
              <a:latin typeface="Nunito"/>
              <a:ea typeface="Nunito"/>
              <a:cs typeface="Nunito"/>
              <a:sym typeface="Nunito"/>
            </a:endParaRPr>
          </a:p>
          <a:p>
            <a:pPr algn="just">
              <a:lnSpc>
                <a:spcPts val="4273"/>
              </a:lnSpc>
            </a:pPr>
            <a:r>
              <a:rPr lang="en-US" sz="3418" dirty="0" err="1">
                <a:solidFill>
                  <a:srgbClr val="001A3E"/>
                </a:solidFill>
                <a:latin typeface="Nunito"/>
                <a:ea typeface="Nunito"/>
                <a:cs typeface="Nunito"/>
                <a:sym typeface="Nunito"/>
              </a:rPr>
              <a:t>Persamaan</a:t>
            </a:r>
            <a:r>
              <a:rPr lang="en-US" sz="3418" dirty="0">
                <a:solidFill>
                  <a:srgbClr val="001A3E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en-US" sz="3418" dirty="0" err="1">
                <a:solidFill>
                  <a:srgbClr val="001A3E"/>
                </a:solidFill>
                <a:latin typeface="Nunito"/>
                <a:ea typeface="Nunito"/>
                <a:cs typeface="Nunito"/>
                <a:sym typeface="Nunito"/>
              </a:rPr>
              <a:t>kimia</a:t>
            </a:r>
            <a:r>
              <a:rPr lang="en-US" sz="3418" dirty="0">
                <a:solidFill>
                  <a:srgbClr val="001A3E"/>
                </a:solidFill>
                <a:latin typeface="Nunito"/>
                <a:ea typeface="Nunito"/>
                <a:cs typeface="Nunito"/>
                <a:sym typeface="Nunito"/>
              </a:rPr>
              <a:t>:    </a:t>
            </a:r>
          </a:p>
          <a:p>
            <a:pPr algn="just">
              <a:lnSpc>
                <a:spcPts val="4273"/>
              </a:lnSpc>
            </a:pPr>
            <a:r>
              <a:rPr lang="en-US" sz="3418" dirty="0">
                <a:solidFill>
                  <a:srgbClr val="001A3E"/>
                </a:solidFill>
                <a:latin typeface="Nunito"/>
                <a:ea typeface="Nunito"/>
                <a:cs typeface="Nunito"/>
                <a:sym typeface="Nunito"/>
              </a:rPr>
              <a:t>H₂ + O₂ → H₂O</a:t>
            </a:r>
          </a:p>
          <a:p>
            <a:pPr algn="l">
              <a:lnSpc>
                <a:spcPts val="4273"/>
              </a:lnSpc>
            </a:pPr>
            <a:endParaRPr lang="en-US" sz="3418" dirty="0">
              <a:solidFill>
                <a:srgbClr val="001A3E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CB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792554" y="6678862"/>
            <a:ext cx="4081574" cy="4064334"/>
          </a:xfrm>
          <a:custGeom>
            <a:avLst/>
            <a:gdLst/>
            <a:ahLst/>
            <a:cxnLst/>
            <a:rect l="l" t="t" r="r" b="b"/>
            <a:pathLst>
              <a:path w="4081574" h="4064334">
                <a:moveTo>
                  <a:pt x="0" y="0"/>
                </a:moveTo>
                <a:lnTo>
                  <a:pt x="4081574" y="0"/>
                </a:lnTo>
                <a:lnTo>
                  <a:pt x="4081574" y="4064334"/>
                </a:lnTo>
                <a:lnTo>
                  <a:pt x="0" y="406433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814" t="-1241"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>
            <a:off x="-3061877" y="3913112"/>
            <a:ext cx="4429118" cy="4446947"/>
          </a:xfrm>
          <a:custGeom>
            <a:avLst/>
            <a:gdLst/>
            <a:ahLst/>
            <a:cxnLst/>
            <a:rect l="l" t="t" r="r" b="b"/>
            <a:pathLst>
              <a:path w="4429118" h="4446947">
                <a:moveTo>
                  <a:pt x="0" y="0"/>
                </a:moveTo>
                <a:lnTo>
                  <a:pt x="4429118" y="0"/>
                </a:lnTo>
                <a:lnTo>
                  <a:pt x="4429118" y="4446947"/>
                </a:lnTo>
                <a:lnTo>
                  <a:pt x="0" y="44469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1208" b="-676"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>
            <a:off x="1093230" y="3285697"/>
            <a:ext cx="16510811" cy="6150277"/>
          </a:xfrm>
          <a:custGeom>
            <a:avLst/>
            <a:gdLst/>
            <a:ahLst/>
            <a:cxnLst/>
            <a:rect l="l" t="t" r="r" b="b"/>
            <a:pathLst>
              <a:path w="16510811" h="6150277">
                <a:moveTo>
                  <a:pt x="0" y="0"/>
                </a:moveTo>
                <a:lnTo>
                  <a:pt x="16510811" y="0"/>
                </a:lnTo>
                <a:lnTo>
                  <a:pt x="16510811" y="6150277"/>
                </a:lnTo>
                <a:lnTo>
                  <a:pt x="0" y="615027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32999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>
            <a:off x="908413" y="3128925"/>
            <a:ext cx="16510811" cy="6150277"/>
          </a:xfrm>
          <a:custGeom>
            <a:avLst/>
            <a:gdLst/>
            <a:ahLst/>
            <a:cxnLst/>
            <a:rect l="l" t="t" r="r" b="b"/>
            <a:pathLst>
              <a:path w="16510811" h="6150277">
                <a:moveTo>
                  <a:pt x="0" y="0"/>
                </a:moveTo>
                <a:lnTo>
                  <a:pt x="16510811" y="0"/>
                </a:lnTo>
                <a:lnTo>
                  <a:pt x="16510811" y="6150277"/>
                </a:lnTo>
                <a:lnTo>
                  <a:pt x="0" y="615027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grpSp>
        <p:nvGrpSpPr>
          <p:cNvPr id="7" name="Group 7"/>
          <p:cNvGrpSpPr/>
          <p:nvPr/>
        </p:nvGrpSpPr>
        <p:grpSpPr>
          <a:xfrm>
            <a:off x="2064402" y="8226093"/>
            <a:ext cx="5251219" cy="714596"/>
            <a:chOff x="0" y="0"/>
            <a:chExt cx="800459" cy="5901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00459" cy="59015"/>
            </a:xfrm>
            <a:custGeom>
              <a:avLst/>
              <a:gdLst/>
              <a:ahLst/>
              <a:cxnLst/>
              <a:rect l="l" t="t" r="r" b="b"/>
              <a:pathLst>
                <a:path w="800459" h="59015">
                  <a:moveTo>
                    <a:pt x="400229" y="0"/>
                  </a:moveTo>
                  <a:cubicBezTo>
                    <a:pt x="179189" y="0"/>
                    <a:pt x="0" y="13211"/>
                    <a:pt x="0" y="29507"/>
                  </a:cubicBezTo>
                  <a:cubicBezTo>
                    <a:pt x="0" y="45804"/>
                    <a:pt x="179189" y="59015"/>
                    <a:pt x="400229" y="59015"/>
                  </a:cubicBezTo>
                  <a:cubicBezTo>
                    <a:pt x="621270" y="59015"/>
                    <a:pt x="800459" y="45804"/>
                    <a:pt x="800459" y="29507"/>
                  </a:cubicBezTo>
                  <a:cubicBezTo>
                    <a:pt x="800459" y="13211"/>
                    <a:pt x="621270" y="0"/>
                    <a:pt x="400229" y="0"/>
                  </a:cubicBezTo>
                  <a:close/>
                </a:path>
              </a:pathLst>
            </a:custGeom>
            <a:solidFill>
              <a:srgbClr val="001A3E">
                <a:alpha val="21961"/>
              </a:srgbClr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75043" y="-32567"/>
              <a:ext cx="650373" cy="860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 rot="-2802284">
            <a:off x="1647169" y="3378930"/>
            <a:ext cx="1249068" cy="460594"/>
          </a:xfrm>
          <a:custGeom>
            <a:avLst/>
            <a:gdLst/>
            <a:ahLst/>
            <a:cxnLst/>
            <a:rect l="l" t="t" r="r" b="b"/>
            <a:pathLst>
              <a:path w="1249068" h="460594">
                <a:moveTo>
                  <a:pt x="0" y="0"/>
                </a:moveTo>
                <a:lnTo>
                  <a:pt x="1249068" y="0"/>
                </a:lnTo>
                <a:lnTo>
                  <a:pt x="1249068" y="460594"/>
                </a:lnTo>
                <a:lnTo>
                  <a:pt x="0" y="46059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888594" y="1057157"/>
            <a:ext cx="16510811" cy="1568527"/>
          </a:xfrm>
          <a:custGeom>
            <a:avLst/>
            <a:gdLst/>
            <a:ahLst/>
            <a:cxnLst/>
            <a:rect l="l" t="t" r="r" b="b"/>
            <a:pathLst>
              <a:path w="16510811" h="1568527">
                <a:moveTo>
                  <a:pt x="0" y="0"/>
                </a:moveTo>
                <a:lnTo>
                  <a:pt x="16510812" y="0"/>
                </a:lnTo>
                <a:lnTo>
                  <a:pt x="16510812" y="1568527"/>
                </a:lnTo>
                <a:lnTo>
                  <a:pt x="0" y="156852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3" name="Freeform 13"/>
          <p:cNvSpPr/>
          <p:nvPr/>
        </p:nvSpPr>
        <p:spPr>
          <a:xfrm rot="1856379">
            <a:off x="2291131" y="1396697"/>
            <a:ext cx="1153054" cy="1201098"/>
          </a:xfrm>
          <a:custGeom>
            <a:avLst/>
            <a:gdLst/>
            <a:ahLst/>
            <a:cxnLst/>
            <a:rect l="l" t="t" r="r" b="b"/>
            <a:pathLst>
              <a:path w="1153054" h="1201098">
                <a:moveTo>
                  <a:pt x="0" y="0"/>
                </a:moveTo>
                <a:lnTo>
                  <a:pt x="1153054" y="0"/>
                </a:lnTo>
                <a:lnTo>
                  <a:pt x="1153054" y="1201098"/>
                </a:lnTo>
                <a:lnTo>
                  <a:pt x="0" y="1201098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4" name="Freeform 14"/>
          <p:cNvSpPr/>
          <p:nvPr/>
        </p:nvSpPr>
        <p:spPr>
          <a:xfrm>
            <a:off x="697470" y="9772705"/>
            <a:ext cx="1841102" cy="253151"/>
          </a:xfrm>
          <a:custGeom>
            <a:avLst/>
            <a:gdLst/>
            <a:ahLst/>
            <a:cxnLst/>
            <a:rect l="l" t="t" r="r" b="b"/>
            <a:pathLst>
              <a:path w="1841102" h="253151">
                <a:moveTo>
                  <a:pt x="0" y="0"/>
                </a:moveTo>
                <a:lnTo>
                  <a:pt x="1841101" y="0"/>
                </a:lnTo>
                <a:lnTo>
                  <a:pt x="1841101" y="253152"/>
                </a:lnTo>
                <a:lnTo>
                  <a:pt x="0" y="25315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alphaModFix amt="54000"/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5" name="Freeform 15"/>
          <p:cNvSpPr/>
          <p:nvPr/>
        </p:nvSpPr>
        <p:spPr>
          <a:xfrm rot="7325988">
            <a:off x="14620759" y="1309213"/>
            <a:ext cx="1041794" cy="1064413"/>
          </a:xfrm>
          <a:custGeom>
            <a:avLst/>
            <a:gdLst/>
            <a:ahLst/>
            <a:cxnLst/>
            <a:rect l="l" t="t" r="r" b="b"/>
            <a:pathLst>
              <a:path w="1041794" h="1064413">
                <a:moveTo>
                  <a:pt x="0" y="0"/>
                </a:moveTo>
                <a:lnTo>
                  <a:pt x="1041794" y="0"/>
                </a:lnTo>
                <a:lnTo>
                  <a:pt x="1041794" y="1064414"/>
                </a:lnTo>
                <a:lnTo>
                  <a:pt x="0" y="1064414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6" name="TextBox 16"/>
          <p:cNvSpPr txBox="1"/>
          <p:nvPr/>
        </p:nvSpPr>
        <p:spPr>
          <a:xfrm>
            <a:off x="2593588" y="3559001"/>
            <a:ext cx="4888675" cy="51571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466"/>
              </a:lnSpc>
            </a:pPr>
            <a:r>
              <a:rPr lang="en-US" sz="2800" b="1" dirty="0" err="1">
                <a:solidFill>
                  <a:srgbClr val="001A3E"/>
                </a:solidFill>
                <a:latin typeface="Nunito Medium"/>
                <a:ea typeface="Nunito Medium"/>
                <a:cs typeface="Nunito Medium"/>
                <a:sym typeface="Nunito Medium"/>
              </a:rPr>
              <a:t>Jumlah</a:t>
            </a:r>
            <a:r>
              <a:rPr lang="en-US" sz="2800" b="1" dirty="0">
                <a:solidFill>
                  <a:srgbClr val="001A3E"/>
                </a:solidFill>
                <a:latin typeface="Nunito Medium"/>
                <a:ea typeface="Nunito Medium"/>
                <a:cs typeface="Nunito Medium"/>
                <a:sym typeface="Nunito Medium"/>
              </a:rPr>
              <a:t> </a:t>
            </a:r>
            <a:r>
              <a:rPr lang="en-US" sz="2800" b="1" dirty="0" err="1">
                <a:solidFill>
                  <a:srgbClr val="001A3E"/>
                </a:solidFill>
                <a:latin typeface="Nunito Medium"/>
                <a:ea typeface="Nunito Medium"/>
                <a:cs typeface="Nunito Medium"/>
                <a:sym typeface="Nunito Medium"/>
              </a:rPr>
              <a:t>jisim</a:t>
            </a:r>
            <a:r>
              <a:rPr lang="en-US" sz="2800" b="1" dirty="0">
                <a:solidFill>
                  <a:srgbClr val="001A3E"/>
                </a:solidFill>
                <a:latin typeface="Nunito Medium"/>
                <a:ea typeface="Nunito Medium"/>
                <a:cs typeface="Nunito Medium"/>
                <a:sym typeface="Nunito Medium"/>
              </a:rPr>
              <a:t> </a:t>
            </a:r>
            <a:r>
              <a:rPr lang="en-US" sz="2800" b="1" dirty="0" err="1">
                <a:solidFill>
                  <a:srgbClr val="001A3E"/>
                </a:solidFill>
                <a:latin typeface="Nunito Medium"/>
                <a:ea typeface="Nunito Medium"/>
                <a:cs typeface="Nunito Medium"/>
                <a:sym typeface="Nunito Medium"/>
              </a:rPr>
              <a:t>bahan</a:t>
            </a:r>
            <a:r>
              <a:rPr lang="en-US" sz="2800" b="1" dirty="0">
                <a:solidFill>
                  <a:srgbClr val="001A3E"/>
                </a:solidFill>
                <a:latin typeface="Nunito Medium"/>
                <a:ea typeface="Nunito Medium"/>
                <a:cs typeface="Nunito Medium"/>
                <a:sym typeface="Nunito Medium"/>
              </a:rPr>
              <a:t> </a:t>
            </a:r>
            <a:r>
              <a:rPr lang="en-US" sz="2800" b="1" dirty="0" err="1">
                <a:solidFill>
                  <a:srgbClr val="001A3E"/>
                </a:solidFill>
                <a:latin typeface="Nunito Medium"/>
                <a:ea typeface="Nunito Medium"/>
                <a:cs typeface="Nunito Medium"/>
                <a:sym typeface="Nunito Medium"/>
              </a:rPr>
              <a:t>tindak</a:t>
            </a:r>
            <a:r>
              <a:rPr lang="en-US" sz="2800" b="1" dirty="0">
                <a:solidFill>
                  <a:srgbClr val="001A3E"/>
                </a:solidFill>
                <a:latin typeface="Nunito Medium"/>
                <a:ea typeface="Nunito Medium"/>
                <a:cs typeface="Nunito Medium"/>
                <a:sym typeface="Nunito Medium"/>
              </a:rPr>
              <a:t> </a:t>
            </a:r>
            <a:r>
              <a:rPr lang="en-US" sz="2800" b="1" dirty="0" err="1">
                <a:solidFill>
                  <a:srgbClr val="001A3E"/>
                </a:solidFill>
                <a:latin typeface="Nunito Medium"/>
                <a:ea typeface="Nunito Medium"/>
                <a:cs typeface="Nunito Medium"/>
                <a:sym typeface="Nunito Medium"/>
              </a:rPr>
              <a:t>balas</a:t>
            </a:r>
            <a:r>
              <a:rPr lang="en-US" sz="2800" b="1" dirty="0">
                <a:solidFill>
                  <a:srgbClr val="001A3E"/>
                </a:solidFill>
                <a:latin typeface="Nunito Medium"/>
                <a:ea typeface="Nunito Medium"/>
                <a:cs typeface="Nunito Medium"/>
                <a:sym typeface="Nunito Medium"/>
              </a:rPr>
              <a:t> </a:t>
            </a:r>
            <a:r>
              <a:rPr lang="en-US" sz="2800" b="1" dirty="0" err="1">
                <a:solidFill>
                  <a:srgbClr val="001A3E"/>
                </a:solidFill>
                <a:latin typeface="Nunito Medium"/>
                <a:ea typeface="Nunito Medium"/>
                <a:cs typeface="Nunito Medium"/>
                <a:sym typeface="Nunito Medium"/>
              </a:rPr>
              <a:t>adalah</a:t>
            </a:r>
            <a:r>
              <a:rPr lang="en-US" sz="2800" b="1" dirty="0">
                <a:solidFill>
                  <a:srgbClr val="001A3E"/>
                </a:solidFill>
                <a:latin typeface="Nunito Medium"/>
                <a:ea typeface="Nunito Medium"/>
                <a:cs typeface="Nunito Medium"/>
                <a:sym typeface="Nunito Medium"/>
              </a:rPr>
              <a:t> </a:t>
            </a:r>
            <a:r>
              <a:rPr lang="en-US" sz="2800" b="1" dirty="0" err="1">
                <a:solidFill>
                  <a:srgbClr val="001A3E"/>
                </a:solidFill>
                <a:latin typeface="Nunito Medium"/>
                <a:ea typeface="Nunito Medium"/>
                <a:cs typeface="Nunito Medium"/>
                <a:sym typeface="Nunito Medium"/>
              </a:rPr>
              <a:t>sama</a:t>
            </a:r>
            <a:r>
              <a:rPr lang="en-US" sz="2800" b="1" dirty="0">
                <a:solidFill>
                  <a:srgbClr val="001A3E"/>
                </a:solidFill>
                <a:latin typeface="Nunito Medium"/>
                <a:ea typeface="Nunito Medium"/>
                <a:cs typeface="Nunito Medium"/>
                <a:sym typeface="Nunito Medium"/>
              </a:rPr>
              <a:t> </a:t>
            </a:r>
            <a:r>
              <a:rPr lang="en-US" sz="2800" b="1" dirty="0" err="1">
                <a:solidFill>
                  <a:srgbClr val="001A3E"/>
                </a:solidFill>
                <a:latin typeface="Nunito Medium"/>
                <a:ea typeface="Nunito Medium"/>
                <a:cs typeface="Nunito Medium"/>
                <a:sym typeface="Nunito Medium"/>
              </a:rPr>
              <a:t>dengan</a:t>
            </a:r>
            <a:r>
              <a:rPr lang="en-US" sz="2800" b="1" dirty="0">
                <a:solidFill>
                  <a:srgbClr val="001A3E"/>
                </a:solidFill>
                <a:latin typeface="Nunito Medium"/>
                <a:ea typeface="Nunito Medium"/>
                <a:cs typeface="Nunito Medium"/>
                <a:sym typeface="Nunito Medium"/>
              </a:rPr>
              <a:t> </a:t>
            </a:r>
            <a:r>
              <a:rPr lang="en-US" sz="2800" b="1" dirty="0" err="1">
                <a:solidFill>
                  <a:srgbClr val="001A3E"/>
                </a:solidFill>
                <a:latin typeface="Nunito Medium"/>
                <a:ea typeface="Nunito Medium"/>
                <a:cs typeface="Nunito Medium"/>
                <a:sym typeface="Nunito Medium"/>
              </a:rPr>
              <a:t>jumlah</a:t>
            </a:r>
            <a:r>
              <a:rPr lang="en-US" sz="2800" b="1" dirty="0">
                <a:solidFill>
                  <a:srgbClr val="001A3E"/>
                </a:solidFill>
                <a:latin typeface="Nunito Medium"/>
                <a:ea typeface="Nunito Medium"/>
                <a:cs typeface="Nunito Medium"/>
                <a:sym typeface="Nunito Medium"/>
              </a:rPr>
              <a:t> </a:t>
            </a:r>
            <a:r>
              <a:rPr lang="en-US" sz="2800" b="1" dirty="0" err="1">
                <a:solidFill>
                  <a:srgbClr val="001A3E"/>
                </a:solidFill>
                <a:latin typeface="Nunito Medium"/>
                <a:ea typeface="Nunito Medium"/>
                <a:cs typeface="Nunito Medium"/>
                <a:sym typeface="Nunito Medium"/>
              </a:rPr>
              <a:t>jisim</a:t>
            </a:r>
            <a:r>
              <a:rPr lang="en-US" sz="2800" b="1" dirty="0">
                <a:solidFill>
                  <a:srgbClr val="001A3E"/>
                </a:solidFill>
                <a:latin typeface="Nunito Medium"/>
                <a:ea typeface="Nunito Medium"/>
                <a:cs typeface="Nunito Medium"/>
                <a:sym typeface="Nunito Medium"/>
              </a:rPr>
              <a:t> </a:t>
            </a:r>
            <a:r>
              <a:rPr lang="en-US" sz="2800" b="1" dirty="0" err="1">
                <a:solidFill>
                  <a:srgbClr val="001A3E"/>
                </a:solidFill>
                <a:latin typeface="Nunito Medium"/>
                <a:ea typeface="Nunito Medium"/>
                <a:cs typeface="Nunito Medium"/>
                <a:sym typeface="Nunito Medium"/>
              </a:rPr>
              <a:t>hasil</a:t>
            </a:r>
            <a:r>
              <a:rPr lang="en-US" sz="2800" b="1" dirty="0">
                <a:solidFill>
                  <a:srgbClr val="001A3E"/>
                </a:solidFill>
                <a:latin typeface="Nunito Medium"/>
                <a:ea typeface="Nunito Medium"/>
                <a:cs typeface="Nunito Medium"/>
                <a:sym typeface="Nunito Medium"/>
              </a:rPr>
              <a:t> </a:t>
            </a:r>
            <a:r>
              <a:rPr lang="en-US" sz="2800" b="1" dirty="0" err="1">
                <a:solidFill>
                  <a:srgbClr val="001A3E"/>
                </a:solidFill>
                <a:latin typeface="Nunito Medium"/>
                <a:ea typeface="Nunito Medium"/>
                <a:cs typeface="Nunito Medium"/>
                <a:sym typeface="Nunito Medium"/>
              </a:rPr>
              <a:t>tindak</a:t>
            </a:r>
            <a:r>
              <a:rPr lang="en-US" sz="2800" b="1" dirty="0">
                <a:solidFill>
                  <a:srgbClr val="001A3E"/>
                </a:solidFill>
                <a:latin typeface="Nunito Medium"/>
                <a:ea typeface="Nunito Medium"/>
                <a:cs typeface="Nunito Medium"/>
                <a:sym typeface="Nunito Medium"/>
              </a:rPr>
              <a:t> </a:t>
            </a:r>
            <a:r>
              <a:rPr lang="en-US" sz="2800" b="1" dirty="0" err="1">
                <a:solidFill>
                  <a:srgbClr val="001A3E"/>
                </a:solidFill>
                <a:latin typeface="Nunito Medium"/>
                <a:ea typeface="Nunito Medium"/>
                <a:cs typeface="Nunito Medium"/>
                <a:sym typeface="Nunito Medium"/>
              </a:rPr>
              <a:t>balas</a:t>
            </a:r>
            <a:r>
              <a:rPr lang="en-US" sz="2800" b="1" dirty="0">
                <a:solidFill>
                  <a:srgbClr val="001A3E"/>
                </a:solidFill>
                <a:latin typeface="Nunito Medium"/>
                <a:ea typeface="Nunito Medium"/>
                <a:cs typeface="Nunito Medium"/>
                <a:sym typeface="Nunito Medium"/>
              </a:rPr>
              <a:t>.</a:t>
            </a:r>
            <a:br>
              <a:rPr lang="en-US" sz="2800" b="1" dirty="0">
                <a:solidFill>
                  <a:srgbClr val="001A3E"/>
                </a:solidFill>
                <a:latin typeface="Nunito Medium"/>
                <a:ea typeface="Nunito Medium"/>
                <a:cs typeface="Nunito Medium"/>
                <a:sym typeface="Nunito Medium"/>
              </a:rPr>
            </a:br>
            <a:r>
              <a:rPr lang="en-US" sz="2800" b="1" dirty="0">
                <a:solidFill>
                  <a:srgbClr val="001A3E"/>
                </a:solidFill>
                <a:latin typeface="Nunito Medium"/>
                <a:ea typeface="Nunito Medium"/>
                <a:cs typeface="Nunito Medium"/>
                <a:sym typeface="Nunito Medium"/>
              </a:rPr>
              <a:t>➡ </a:t>
            </a:r>
            <a:r>
              <a:rPr lang="en-US" sz="2800" b="1" dirty="0" err="1">
                <a:solidFill>
                  <a:srgbClr val="001A3E"/>
                </a:solidFill>
                <a:latin typeface="Nunito Medium"/>
                <a:ea typeface="Nunito Medium"/>
                <a:cs typeface="Nunito Medium"/>
                <a:sym typeface="Nunito Medium"/>
              </a:rPr>
              <a:t>Maka</a:t>
            </a:r>
            <a:r>
              <a:rPr lang="en-US" sz="2800" b="1" dirty="0">
                <a:solidFill>
                  <a:srgbClr val="001A3E"/>
                </a:solidFill>
                <a:latin typeface="Nunito Medium"/>
                <a:ea typeface="Nunito Medium"/>
                <a:cs typeface="Nunito Medium"/>
                <a:sym typeface="Nunito Medium"/>
              </a:rPr>
              <a:t>, </a:t>
            </a:r>
            <a:r>
              <a:rPr lang="en-US" sz="2800" b="1" dirty="0" err="1">
                <a:solidFill>
                  <a:srgbClr val="001A3E"/>
                </a:solidFill>
                <a:latin typeface="Nunito Medium"/>
                <a:ea typeface="Nunito Medium"/>
                <a:cs typeface="Nunito Medium"/>
                <a:sym typeface="Nunito Medium"/>
              </a:rPr>
              <a:t>bilangan</a:t>
            </a:r>
            <a:r>
              <a:rPr lang="en-US" sz="2800" b="1" dirty="0">
                <a:solidFill>
                  <a:srgbClr val="001A3E"/>
                </a:solidFill>
                <a:latin typeface="Nunito Medium"/>
                <a:ea typeface="Nunito Medium"/>
                <a:cs typeface="Nunito Medium"/>
                <a:sym typeface="Nunito Medium"/>
              </a:rPr>
              <a:t> atom </a:t>
            </a:r>
            <a:r>
              <a:rPr lang="en-US" sz="2800" b="1" dirty="0" err="1">
                <a:solidFill>
                  <a:srgbClr val="001A3E"/>
                </a:solidFill>
                <a:latin typeface="Nunito Medium"/>
                <a:ea typeface="Nunito Medium"/>
                <a:cs typeface="Nunito Medium"/>
                <a:sym typeface="Nunito Medium"/>
              </a:rPr>
              <a:t>setiap</a:t>
            </a:r>
            <a:r>
              <a:rPr lang="en-US" sz="2800" b="1" dirty="0">
                <a:solidFill>
                  <a:srgbClr val="001A3E"/>
                </a:solidFill>
                <a:latin typeface="Nunito Medium"/>
                <a:ea typeface="Nunito Medium"/>
                <a:cs typeface="Nunito Medium"/>
                <a:sym typeface="Nunito Medium"/>
              </a:rPr>
              <a:t> </a:t>
            </a:r>
            <a:r>
              <a:rPr lang="en-US" sz="2800" b="1" dirty="0" err="1">
                <a:solidFill>
                  <a:srgbClr val="001A3E"/>
                </a:solidFill>
                <a:latin typeface="Nunito Medium"/>
                <a:ea typeface="Nunito Medium"/>
                <a:cs typeface="Nunito Medium"/>
                <a:sym typeface="Nunito Medium"/>
              </a:rPr>
              <a:t>unsur</a:t>
            </a:r>
            <a:r>
              <a:rPr lang="en-US" sz="2800" b="1" dirty="0">
                <a:solidFill>
                  <a:srgbClr val="001A3E"/>
                </a:solidFill>
                <a:latin typeface="Nunito Medium"/>
                <a:ea typeface="Nunito Medium"/>
                <a:cs typeface="Nunito Medium"/>
                <a:sym typeface="Nunito Medium"/>
              </a:rPr>
              <a:t> </a:t>
            </a:r>
            <a:r>
              <a:rPr lang="en-US" sz="2800" b="1" dirty="0" err="1">
                <a:solidFill>
                  <a:srgbClr val="001A3E"/>
                </a:solidFill>
                <a:latin typeface="Nunito Medium"/>
                <a:ea typeface="Nunito Medium"/>
                <a:cs typeface="Nunito Medium"/>
                <a:sym typeface="Nunito Medium"/>
              </a:rPr>
              <a:t>mestilah</a:t>
            </a:r>
            <a:r>
              <a:rPr lang="en-US" sz="2800" b="1" dirty="0">
                <a:solidFill>
                  <a:srgbClr val="001A3E"/>
                </a:solidFill>
                <a:latin typeface="Nunito Medium"/>
                <a:ea typeface="Nunito Medium"/>
                <a:cs typeface="Nunito Medium"/>
                <a:sym typeface="Nunito Medium"/>
              </a:rPr>
              <a:t> </a:t>
            </a:r>
            <a:r>
              <a:rPr lang="en-US" sz="2800" b="1" dirty="0" err="1">
                <a:solidFill>
                  <a:srgbClr val="001A3E"/>
                </a:solidFill>
                <a:latin typeface="Nunito Medium"/>
                <a:ea typeface="Nunito Medium"/>
                <a:cs typeface="Nunito Medium"/>
                <a:sym typeface="Nunito Medium"/>
              </a:rPr>
              <a:t>seimbang</a:t>
            </a:r>
            <a:r>
              <a:rPr lang="en-US" sz="2800" b="1" dirty="0">
                <a:solidFill>
                  <a:srgbClr val="001A3E"/>
                </a:solidFill>
                <a:latin typeface="Nunito Medium"/>
                <a:ea typeface="Nunito Medium"/>
                <a:cs typeface="Nunito Medium"/>
                <a:sym typeface="Nunito Medium"/>
              </a:rPr>
              <a:t> di </a:t>
            </a:r>
            <a:r>
              <a:rPr lang="en-US" sz="2800" b="1" dirty="0" err="1">
                <a:solidFill>
                  <a:srgbClr val="001A3E"/>
                </a:solidFill>
                <a:latin typeface="Nunito Medium"/>
                <a:ea typeface="Nunito Medium"/>
                <a:cs typeface="Nunito Medium"/>
                <a:sym typeface="Nunito Medium"/>
              </a:rPr>
              <a:t>kedua-dua</a:t>
            </a:r>
            <a:r>
              <a:rPr lang="en-US" sz="2800" b="1" dirty="0">
                <a:solidFill>
                  <a:srgbClr val="001A3E"/>
                </a:solidFill>
                <a:latin typeface="Nunito Medium"/>
                <a:ea typeface="Nunito Medium"/>
                <a:cs typeface="Nunito Medium"/>
                <a:sym typeface="Nunito Medium"/>
              </a:rPr>
              <a:t> </a:t>
            </a:r>
            <a:r>
              <a:rPr lang="en-US" sz="2800" b="1" dirty="0" err="1">
                <a:solidFill>
                  <a:srgbClr val="001A3E"/>
                </a:solidFill>
                <a:latin typeface="Nunito Medium"/>
                <a:ea typeface="Nunito Medium"/>
                <a:cs typeface="Nunito Medium"/>
                <a:sym typeface="Nunito Medium"/>
              </a:rPr>
              <a:t>belah</a:t>
            </a:r>
            <a:r>
              <a:rPr lang="en-US" sz="2800" b="1" dirty="0">
                <a:solidFill>
                  <a:srgbClr val="001A3E"/>
                </a:solidFill>
                <a:latin typeface="Nunito Medium"/>
                <a:ea typeface="Nunito Medium"/>
                <a:cs typeface="Nunito Medium"/>
                <a:sym typeface="Nunito Medium"/>
              </a:rPr>
              <a:t> </a:t>
            </a:r>
            <a:r>
              <a:rPr lang="en-US" sz="2800" b="1" dirty="0" err="1">
                <a:solidFill>
                  <a:srgbClr val="001A3E"/>
                </a:solidFill>
                <a:latin typeface="Nunito Medium"/>
                <a:ea typeface="Nunito Medium"/>
                <a:cs typeface="Nunito Medium"/>
                <a:sym typeface="Nunito Medium"/>
              </a:rPr>
              <a:t>persamaan</a:t>
            </a:r>
            <a:r>
              <a:rPr lang="en-US" sz="2800" b="1" dirty="0">
                <a:solidFill>
                  <a:srgbClr val="001A3E"/>
                </a:solidFill>
                <a:latin typeface="Nunito Medium"/>
                <a:ea typeface="Nunito Medium"/>
                <a:cs typeface="Nunito Medium"/>
                <a:sym typeface="Nunito Medium"/>
              </a:rPr>
              <a:t>.</a:t>
            </a:r>
          </a:p>
          <a:p>
            <a:pPr algn="l">
              <a:lnSpc>
                <a:spcPts val="4466"/>
              </a:lnSpc>
            </a:pPr>
            <a:endParaRPr lang="en-US" sz="2800" b="1" dirty="0">
              <a:solidFill>
                <a:srgbClr val="001A3E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4500955" y="1346311"/>
            <a:ext cx="9695360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ID" sz="6000" b="1" dirty="0"/>
              <a:t>⚖️ 2. Hukum </a:t>
            </a:r>
            <a:r>
              <a:rPr lang="en-ID" sz="6000" b="1" dirty="0" err="1"/>
              <a:t>Keabadian</a:t>
            </a:r>
            <a:r>
              <a:rPr lang="en-ID" sz="6000" b="1" dirty="0"/>
              <a:t> </a:t>
            </a:r>
            <a:r>
              <a:rPr lang="en-ID" sz="6000" b="1" dirty="0" err="1"/>
              <a:t>Jisim</a:t>
            </a:r>
            <a:endParaRPr lang="en-ID" sz="6000" b="1" dirty="0"/>
          </a:p>
        </p:txBody>
      </p:sp>
      <p:sp>
        <p:nvSpPr>
          <p:cNvPr id="18" name="TextBox 16">
            <a:extLst>
              <a:ext uri="{FF2B5EF4-FFF2-40B4-BE49-F238E27FC236}">
                <a16:creationId xmlns:a16="http://schemas.microsoft.com/office/drawing/2014/main" id="{31CDB826-0A2D-4223-842C-32F681A2B27F}"/>
              </a:ext>
            </a:extLst>
          </p:cNvPr>
          <p:cNvSpPr txBox="1"/>
          <p:nvPr/>
        </p:nvSpPr>
        <p:spPr>
          <a:xfrm>
            <a:off x="9143999" y="3559001"/>
            <a:ext cx="7146607" cy="5711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ID" sz="2800" dirty="0"/>
              <a:t>🧪 Langkah-</a:t>
            </a:r>
            <a:r>
              <a:rPr lang="en-ID" sz="2800" dirty="0" err="1"/>
              <a:t>langkah</a:t>
            </a:r>
            <a:r>
              <a:rPr lang="en-ID" sz="2800" dirty="0"/>
              <a:t> </a:t>
            </a:r>
            <a:r>
              <a:rPr lang="en-ID" sz="2800" dirty="0" err="1"/>
              <a:t>Menyetarakan</a:t>
            </a:r>
            <a:r>
              <a:rPr lang="en-ID" sz="2800" dirty="0"/>
              <a:t> </a:t>
            </a:r>
            <a:r>
              <a:rPr lang="en-ID" sz="2800" dirty="0" err="1"/>
              <a:t>Persamaan</a:t>
            </a:r>
            <a:r>
              <a:rPr lang="en-ID" sz="2800" dirty="0"/>
              <a:t> Kimia:</a:t>
            </a:r>
          </a:p>
          <a:p>
            <a:pPr marL="514350" indent="-514350">
              <a:buFont typeface="+mj-lt"/>
              <a:buAutoNum type="arabicPeriod"/>
            </a:pPr>
            <a:r>
              <a:rPr lang="en-ID" sz="2800" dirty="0" err="1"/>
              <a:t>Tulis</a:t>
            </a:r>
            <a:r>
              <a:rPr lang="en-ID" sz="2800" dirty="0"/>
              <a:t> </a:t>
            </a:r>
            <a:r>
              <a:rPr lang="en-ID" sz="2800" dirty="0" err="1"/>
              <a:t>persamaan</a:t>
            </a:r>
            <a:r>
              <a:rPr lang="en-ID" sz="2800" dirty="0"/>
              <a:t> </a:t>
            </a:r>
            <a:r>
              <a:rPr lang="en-ID" sz="2800" dirty="0" err="1"/>
              <a:t>kimia</a:t>
            </a:r>
            <a:r>
              <a:rPr lang="en-ID" sz="2800" dirty="0"/>
              <a:t> </a:t>
            </a:r>
            <a:r>
              <a:rPr lang="en-ID" sz="2800" dirty="0" err="1"/>
              <a:t>tidak</a:t>
            </a:r>
            <a:r>
              <a:rPr lang="en-ID" sz="2800" dirty="0"/>
              <a:t> </a:t>
            </a:r>
            <a:r>
              <a:rPr lang="en-ID" sz="2800" dirty="0" err="1"/>
              <a:t>seimbang</a:t>
            </a:r>
            <a:r>
              <a:rPr lang="en-ID" sz="28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ID" sz="2800" dirty="0"/>
              <a:t>Kira </a:t>
            </a:r>
            <a:r>
              <a:rPr lang="en-ID" sz="2800" dirty="0" err="1"/>
              <a:t>bilangan</a:t>
            </a:r>
            <a:r>
              <a:rPr lang="en-ID" sz="2800" dirty="0"/>
              <a:t> atom </a:t>
            </a:r>
            <a:r>
              <a:rPr lang="en-ID" sz="2800" dirty="0" err="1"/>
              <a:t>bagi</a:t>
            </a:r>
            <a:r>
              <a:rPr lang="en-ID" sz="2800" dirty="0"/>
              <a:t> </a:t>
            </a:r>
            <a:r>
              <a:rPr lang="en-ID" sz="2800" dirty="0" err="1"/>
              <a:t>setiap</a:t>
            </a:r>
            <a:r>
              <a:rPr lang="en-ID" sz="2800" dirty="0"/>
              <a:t> </a:t>
            </a:r>
            <a:r>
              <a:rPr lang="en-ID" sz="2800" dirty="0" err="1"/>
              <a:t>unsur</a:t>
            </a:r>
            <a:r>
              <a:rPr lang="en-ID" sz="2800" dirty="0"/>
              <a:t> di </a:t>
            </a:r>
            <a:r>
              <a:rPr lang="en-ID" sz="2800" dirty="0" err="1"/>
              <a:t>kedua-dua</a:t>
            </a:r>
            <a:r>
              <a:rPr lang="en-ID" sz="2800" dirty="0"/>
              <a:t> </a:t>
            </a:r>
            <a:r>
              <a:rPr lang="en-ID" sz="2800" dirty="0" err="1"/>
              <a:t>belah</a:t>
            </a:r>
            <a:r>
              <a:rPr lang="en-ID" sz="28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ID" sz="2800" dirty="0" err="1"/>
              <a:t>Seimbangkan</a:t>
            </a:r>
            <a:r>
              <a:rPr lang="en-ID" sz="2800" dirty="0"/>
              <a:t> </a:t>
            </a:r>
            <a:r>
              <a:rPr lang="en-ID" sz="2800" dirty="0" err="1"/>
              <a:t>unsur</a:t>
            </a:r>
            <a:r>
              <a:rPr lang="en-ID" sz="2800" dirty="0"/>
              <a:t> </a:t>
            </a:r>
            <a:r>
              <a:rPr lang="en-ID" sz="2800" dirty="0" err="1"/>
              <a:t>satu</a:t>
            </a:r>
            <a:r>
              <a:rPr lang="en-ID" sz="2800" dirty="0"/>
              <a:t> per </a:t>
            </a:r>
            <a:r>
              <a:rPr lang="en-ID" sz="2800" dirty="0" err="1"/>
              <a:t>satu</a:t>
            </a:r>
            <a:r>
              <a:rPr lang="en-ID" sz="2800" dirty="0"/>
              <a:t> </a:t>
            </a:r>
            <a:r>
              <a:rPr lang="en-ID" sz="2800" dirty="0" err="1"/>
              <a:t>dengan</a:t>
            </a:r>
            <a:r>
              <a:rPr lang="en-ID" sz="2800" dirty="0"/>
              <a:t> </a:t>
            </a:r>
            <a:r>
              <a:rPr lang="en-ID" sz="2800" dirty="0" err="1"/>
              <a:t>menambah</a:t>
            </a:r>
            <a:r>
              <a:rPr lang="en-ID" sz="2800" dirty="0"/>
              <a:t> </a:t>
            </a:r>
            <a:r>
              <a:rPr lang="en-ID" sz="2800" dirty="0" err="1"/>
              <a:t>pekali</a:t>
            </a:r>
            <a:r>
              <a:rPr lang="en-ID" sz="2800" dirty="0"/>
              <a:t> (</a:t>
            </a:r>
            <a:r>
              <a:rPr lang="en-ID" sz="2800" dirty="0" err="1"/>
              <a:t>nombor</a:t>
            </a:r>
            <a:r>
              <a:rPr lang="en-ID" sz="2800" dirty="0"/>
              <a:t> di </a:t>
            </a:r>
            <a:r>
              <a:rPr lang="en-ID" sz="2800" dirty="0" err="1"/>
              <a:t>hadapan</a:t>
            </a:r>
            <a:r>
              <a:rPr lang="en-ID" sz="2800" dirty="0"/>
              <a:t> formula).</a:t>
            </a:r>
          </a:p>
          <a:p>
            <a:pPr marL="514350" indent="-514350">
              <a:buFont typeface="+mj-lt"/>
              <a:buAutoNum type="arabicPeriod"/>
            </a:pPr>
            <a:r>
              <a:rPr lang="en-ID" sz="2800" dirty="0" err="1"/>
              <a:t>Semak</a:t>
            </a:r>
            <a:r>
              <a:rPr lang="en-ID" sz="2800" dirty="0"/>
              <a:t> </a:t>
            </a:r>
            <a:r>
              <a:rPr lang="en-ID" sz="2800" dirty="0" err="1"/>
              <a:t>semula</a:t>
            </a:r>
            <a:r>
              <a:rPr lang="en-ID" sz="2800" dirty="0"/>
              <a:t> </a:t>
            </a:r>
            <a:r>
              <a:rPr lang="en-ID" sz="2800" dirty="0" err="1"/>
              <a:t>sama</a:t>
            </a:r>
            <a:r>
              <a:rPr lang="en-ID" sz="2800" dirty="0"/>
              <a:t> </a:t>
            </a:r>
            <a:r>
              <a:rPr lang="en-ID" sz="2800" dirty="0" err="1"/>
              <a:t>ada</a:t>
            </a:r>
            <a:r>
              <a:rPr lang="en-ID" sz="2800" dirty="0"/>
              <a:t> </a:t>
            </a:r>
            <a:r>
              <a:rPr lang="en-ID" sz="2800" dirty="0" err="1"/>
              <a:t>semua</a:t>
            </a:r>
            <a:r>
              <a:rPr lang="en-ID" sz="2800" dirty="0"/>
              <a:t> </a:t>
            </a:r>
            <a:r>
              <a:rPr lang="en-ID" sz="2800" dirty="0" err="1"/>
              <a:t>unsur</a:t>
            </a:r>
            <a:r>
              <a:rPr lang="en-ID" sz="2800" dirty="0"/>
              <a:t> </a:t>
            </a:r>
            <a:r>
              <a:rPr lang="en-ID" sz="2800" dirty="0" err="1"/>
              <a:t>telah</a:t>
            </a:r>
            <a:r>
              <a:rPr lang="en-ID" sz="2800" dirty="0"/>
              <a:t> </a:t>
            </a:r>
            <a:r>
              <a:rPr lang="en-ID" sz="2800" dirty="0" err="1"/>
              <a:t>seimbang</a:t>
            </a:r>
            <a:r>
              <a:rPr lang="en-ID" sz="2800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ID" sz="2800" dirty="0" err="1"/>
              <a:t>Pastikan</a:t>
            </a:r>
            <a:r>
              <a:rPr lang="en-ID" sz="2800" dirty="0"/>
              <a:t> </a:t>
            </a:r>
            <a:r>
              <a:rPr lang="en-ID" sz="2800" dirty="0" err="1"/>
              <a:t>koefisien</a:t>
            </a:r>
            <a:r>
              <a:rPr lang="en-ID" sz="2800" dirty="0"/>
              <a:t> </a:t>
            </a:r>
            <a:r>
              <a:rPr lang="en-ID" sz="2800" dirty="0" err="1"/>
              <a:t>adalah</a:t>
            </a:r>
            <a:r>
              <a:rPr lang="en-ID" sz="2800" dirty="0"/>
              <a:t> </a:t>
            </a:r>
            <a:r>
              <a:rPr lang="en-ID" sz="2800" dirty="0" err="1"/>
              <a:t>nombor</a:t>
            </a:r>
            <a:r>
              <a:rPr lang="en-ID" sz="2800" dirty="0"/>
              <a:t> </a:t>
            </a:r>
            <a:r>
              <a:rPr lang="en-ID" sz="2800" dirty="0" err="1"/>
              <a:t>bulat</a:t>
            </a:r>
            <a:r>
              <a:rPr lang="en-ID" sz="2800" dirty="0"/>
              <a:t> </a:t>
            </a:r>
            <a:r>
              <a:rPr lang="en-ID" sz="2800" dirty="0" err="1"/>
              <a:t>terkecil</a:t>
            </a:r>
            <a:r>
              <a:rPr lang="en-ID" sz="2800" dirty="0"/>
              <a:t>.</a:t>
            </a:r>
          </a:p>
          <a:p>
            <a:pPr algn="l">
              <a:lnSpc>
                <a:spcPts val="4466"/>
              </a:lnSpc>
            </a:pPr>
            <a:endParaRPr lang="en-US" sz="2800" b="1" dirty="0">
              <a:solidFill>
                <a:srgbClr val="001A3E"/>
              </a:solidFill>
              <a:latin typeface="Nunito Medium"/>
              <a:ea typeface="Nunito Medium"/>
              <a:cs typeface="Nunito Medium"/>
              <a:sym typeface="Nunito Medium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CB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609077" y="6456072"/>
            <a:ext cx="4756917" cy="4769080"/>
          </a:xfrm>
          <a:custGeom>
            <a:avLst/>
            <a:gdLst/>
            <a:ahLst/>
            <a:cxnLst/>
            <a:rect l="l" t="t" r="r" b="b"/>
            <a:pathLst>
              <a:path w="4756917" h="4769080">
                <a:moveTo>
                  <a:pt x="0" y="0"/>
                </a:moveTo>
                <a:lnTo>
                  <a:pt x="4756917" y="0"/>
                </a:lnTo>
                <a:lnTo>
                  <a:pt x="4756917" y="4769080"/>
                </a:lnTo>
                <a:lnTo>
                  <a:pt x="0" y="47690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2114" r="-2376"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>
            <a:off x="827023" y="1028700"/>
            <a:ext cx="9087802" cy="2362200"/>
          </a:xfrm>
          <a:custGeom>
            <a:avLst/>
            <a:gdLst/>
            <a:ahLst/>
            <a:cxnLst/>
            <a:rect l="l" t="t" r="r" b="b"/>
            <a:pathLst>
              <a:path w="9924058" h="8036685">
                <a:moveTo>
                  <a:pt x="0" y="0"/>
                </a:moveTo>
                <a:lnTo>
                  <a:pt x="9924058" y="0"/>
                </a:lnTo>
                <a:lnTo>
                  <a:pt x="9924058" y="8036685"/>
                </a:lnTo>
                <a:lnTo>
                  <a:pt x="0" y="803668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62369"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>
            <a:off x="15250729" y="-1097826"/>
            <a:ext cx="3934289" cy="3983155"/>
          </a:xfrm>
          <a:custGeom>
            <a:avLst/>
            <a:gdLst/>
            <a:ahLst/>
            <a:cxnLst/>
            <a:rect l="l" t="t" r="r" b="b"/>
            <a:pathLst>
              <a:path w="3934289" h="3983155">
                <a:moveTo>
                  <a:pt x="0" y="0"/>
                </a:moveTo>
                <a:lnTo>
                  <a:pt x="3934288" y="0"/>
                </a:lnTo>
                <a:lnTo>
                  <a:pt x="3934288" y="3983155"/>
                </a:lnTo>
                <a:lnTo>
                  <a:pt x="0" y="398315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70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2367" b="-1111"/>
            </a:stretch>
          </a:blipFill>
          <a:ln cap="sq">
            <a:noFill/>
            <a:prstDash val="solid"/>
            <a:miter/>
          </a:ln>
        </p:spPr>
      </p:sp>
      <p:sp>
        <p:nvSpPr>
          <p:cNvPr id="12" name="Freeform 12"/>
          <p:cNvSpPr/>
          <p:nvPr/>
        </p:nvSpPr>
        <p:spPr>
          <a:xfrm rot="-2548524">
            <a:off x="16913503" y="4277019"/>
            <a:ext cx="606468" cy="1456981"/>
          </a:xfrm>
          <a:custGeom>
            <a:avLst/>
            <a:gdLst/>
            <a:ahLst/>
            <a:cxnLst/>
            <a:rect l="l" t="t" r="r" b="b"/>
            <a:pathLst>
              <a:path w="606468" h="1456981">
                <a:moveTo>
                  <a:pt x="0" y="0"/>
                </a:moveTo>
                <a:lnTo>
                  <a:pt x="606469" y="0"/>
                </a:lnTo>
                <a:lnTo>
                  <a:pt x="606469" y="1456981"/>
                </a:lnTo>
                <a:lnTo>
                  <a:pt x="0" y="145698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5845741" y="694261"/>
            <a:ext cx="1370997" cy="1370997"/>
          </a:xfrm>
          <a:custGeom>
            <a:avLst/>
            <a:gdLst/>
            <a:ahLst/>
            <a:cxnLst/>
            <a:rect l="l" t="t" r="r" b="b"/>
            <a:pathLst>
              <a:path w="1370997" h="1370997">
                <a:moveTo>
                  <a:pt x="0" y="0"/>
                </a:moveTo>
                <a:lnTo>
                  <a:pt x="1370996" y="0"/>
                </a:lnTo>
                <a:lnTo>
                  <a:pt x="1370996" y="1370997"/>
                </a:lnTo>
                <a:lnTo>
                  <a:pt x="0" y="137099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839360">
            <a:off x="311496" y="521657"/>
            <a:ext cx="686617" cy="337301"/>
          </a:xfrm>
          <a:custGeom>
            <a:avLst/>
            <a:gdLst/>
            <a:ahLst/>
            <a:cxnLst/>
            <a:rect l="l" t="t" r="r" b="b"/>
            <a:pathLst>
              <a:path w="686617" h="337301">
                <a:moveTo>
                  <a:pt x="0" y="0"/>
                </a:moveTo>
                <a:lnTo>
                  <a:pt x="686617" y="0"/>
                </a:lnTo>
                <a:lnTo>
                  <a:pt x="686617" y="337301"/>
                </a:lnTo>
                <a:lnTo>
                  <a:pt x="0" y="33730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7" name="TextBox 17"/>
          <p:cNvSpPr txBox="1"/>
          <p:nvPr/>
        </p:nvSpPr>
        <p:spPr>
          <a:xfrm>
            <a:off x="1371600" y="1379759"/>
            <a:ext cx="8543225" cy="1661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/>
            <a:r>
              <a:rPr lang="it-IT" sz="5400" b="1" dirty="0">
                <a:solidFill>
                  <a:srgbClr val="001A3E"/>
                </a:solidFill>
                <a:latin typeface="Roboto Bold"/>
                <a:ea typeface="Roboto Bold"/>
                <a:cs typeface="Roboto Bold"/>
                <a:sym typeface="Roboto Bold"/>
              </a:rPr>
              <a:t>3. Simbol-simbol dalam Persamaan Kimia</a:t>
            </a:r>
            <a:endParaRPr lang="en-US" sz="5400" b="1" dirty="0">
              <a:solidFill>
                <a:srgbClr val="001A3E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FB9EA5CC-779F-44FD-AEB8-B446716E45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102302"/>
              </p:ext>
            </p:extLst>
          </p:nvPr>
        </p:nvGraphicFramePr>
        <p:xfrm>
          <a:off x="6636281" y="4611319"/>
          <a:ext cx="8229600" cy="502920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313663337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258050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ID" sz="3600" b="1" dirty="0" err="1"/>
                        <a:t>Simbol</a:t>
                      </a:r>
                      <a:endParaRPr lang="en-ID" sz="3600" b="1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D" sz="3600" b="1" dirty="0" err="1"/>
                        <a:t>Maksud</a:t>
                      </a:r>
                      <a:endParaRPr lang="en-ID" sz="3600" b="1" dirty="0"/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916339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D" sz="3600" dirty="0"/>
                        <a:t>+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D" sz="3600"/>
                        <a:t>dan / bersama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829933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D" sz="3600"/>
                        <a:t>→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D" sz="3600"/>
                        <a:t>menghasilkan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810299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D" sz="3600"/>
                        <a:t>(s)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D" sz="3600" dirty="0" err="1"/>
                        <a:t>pepejal</a:t>
                      </a:r>
                      <a:endParaRPr lang="en-ID" sz="3600" dirty="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63169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D" sz="3600"/>
                        <a:t>(l)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D" sz="3600"/>
                        <a:t>cecair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4764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D" sz="3600"/>
                        <a:t>(g)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D" sz="3600" dirty="0"/>
                        <a:t>gas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624913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ID" sz="3600"/>
                        <a:t>(aq)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ID" sz="3600" dirty="0" err="1"/>
                        <a:t>larutan</a:t>
                      </a:r>
                      <a:r>
                        <a:rPr lang="en-ID" sz="3600" dirty="0"/>
                        <a:t> </a:t>
                      </a:r>
                      <a:r>
                        <a:rPr lang="en-ID" sz="3600" dirty="0" err="1"/>
                        <a:t>berair</a:t>
                      </a:r>
                      <a:r>
                        <a:rPr lang="en-ID" sz="3600" dirty="0"/>
                        <a:t> (aqueous)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6911342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CB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1410131">
            <a:off x="16163135" y="457205"/>
            <a:ext cx="1729968" cy="1234764"/>
          </a:xfrm>
          <a:custGeom>
            <a:avLst/>
            <a:gdLst/>
            <a:ahLst/>
            <a:cxnLst/>
            <a:rect l="l" t="t" r="r" b="b"/>
            <a:pathLst>
              <a:path w="1729968" h="1234764">
                <a:moveTo>
                  <a:pt x="0" y="0"/>
                </a:moveTo>
                <a:lnTo>
                  <a:pt x="1729967" y="0"/>
                </a:lnTo>
                <a:lnTo>
                  <a:pt x="1729967" y="1234765"/>
                </a:lnTo>
                <a:lnTo>
                  <a:pt x="0" y="12347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7413441" y="1028700"/>
            <a:ext cx="10309316" cy="8492299"/>
          </a:xfrm>
          <a:custGeom>
            <a:avLst/>
            <a:gdLst/>
            <a:ahLst/>
            <a:cxnLst/>
            <a:rect l="l" t="t" r="r" b="b"/>
            <a:pathLst>
              <a:path w="10309316" h="8492299">
                <a:moveTo>
                  <a:pt x="0" y="0"/>
                </a:moveTo>
                <a:lnTo>
                  <a:pt x="10309316" y="0"/>
                </a:lnTo>
                <a:lnTo>
                  <a:pt x="10309316" y="8492299"/>
                </a:lnTo>
                <a:lnTo>
                  <a:pt x="0" y="849229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2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>
            <a:off x="7281139" y="897350"/>
            <a:ext cx="10309316" cy="8492299"/>
          </a:xfrm>
          <a:custGeom>
            <a:avLst/>
            <a:gdLst/>
            <a:ahLst/>
            <a:cxnLst/>
            <a:rect l="l" t="t" r="r" b="b"/>
            <a:pathLst>
              <a:path w="10309316" h="8492299">
                <a:moveTo>
                  <a:pt x="0" y="0"/>
                </a:moveTo>
                <a:lnTo>
                  <a:pt x="10309316" y="0"/>
                </a:lnTo>
                <a:lnTo>
                  <a:pt x="10309316" y="8492300"/>
                </a:lnTo>
                <a:lnTo>
                  <a:pt x="0" y="84923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>
            <a:off x="1318359" y="1074588"/>
            <a:ext cx="8083717" cy="1634888"/>
          </a:xfrm>
          <a:custGeom>
            <a:avLst/>
            <a:gdLst/>
            <a:ahLst/>
            <a:cxnLst/>
            <a:rect l="l" t="t" r="r" b="b"/>
            <a:pathLst>
              <a:path w="9210639" h="1634888">
                <a:moveTo>
                  <a:pt x="0" y="0"/>
                </a:moveTo>
                <a:lnTo>
                  <a:pt x="9210639" y="0"/>
                </a:lnTo>
                <a:lnTo>
                  <a:pt x="9210639" y="1634888"/>
                </a:lnTo>
                <a:lnTo>
                  <a:pt x="0" y="16348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alphaModFix amt="31999"/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>
            <a:off x="1028700" y="891994"/>
            <a:ext cx="8115300" cy="1665614"/>
          </a:xfrm>
          <a:custGeom>
            <a:avLst/>
            <a:gdLst/>
            <a:ahLst/>
            <a:cxnLst/>
            <a:rect l="l" t="t" r="r" b="b"/>
            <a:pathLst>
              <a:path w="9383740" h="1665614">
                <a:moveTo>
                  <a:pt x="0" y="0"/>
                </a:moveTo>
                <a:lnTo>
                  <a:pt x="9383740" y="0"/>
                </a:lnTo>
                <a:lnTo>
                  <a:pt x="9383740" y="1665614"/>
                </a:lnTo>
                <a:lnTo>
                  <a:pt x="0" y="166561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>
            <a:off x="7427296" y="3026044"/>
            <a:ext cx="694092" cy="495408"/>
          </a:xfrm>
          <a:custGeom>
            <a:avLst/>
            <a:gdLst/>
            <a:ahLst/>
            <a:cxnLst/>
            <a:rect l="l" t="t" r="r" b="b"/>
            <a:pathLst>
              <a:path w="694092" h="495408">
                <a:moveTo>
                  <a:pt x="0" y="0"/>
                </a:moveTo>
                <a:lnTo>
                  <a:pt x="694092" y="0"/>
                </a:lnTo>
                <a:lnTo>
                  <a:pt x="694092" y="495408"/>
                </a:lnTo>
                <a:lnTo>
                  <a:pt x="0" y="49540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Freeform 9"/>
          <p:cNvSpPr/>
          <p:nvPr/>
        </p:nvSpPr>
        <p:spPr>
          <a:xfrm>
            <a:off x="-1886423" y="6700459"/>
            <a:ext cx="4634781" cy="4683831"/>
          </a:xfrm>
          <a:custGeom>
            <a:avLst/>
            <a:gdLst/>
            <a:ahLst/>
            <a:cxnLst/>
            <a:rect l="l" t="t" r="r" b="b"/>
            <a:pathLst>
              <a:path w="4634781" h="4683831">
                <a:moveTo>
                  <a:pt x="0" y="0"/>
                </a:moveTo>
                <a:lnTo>
                  <a:pt x="4634781" y="0"/>
                </a:lnTo>
                <a:lnTo>
                  <a:pt x="4634781" y="4683831"/>
                </a:lnTo>
                <a:lnTo>
                  <a:pt x="0" y="468383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68000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t="-1232" r="-2176"/>
            </a:stretch>
          </a:blipFill>
          <a:ln cap="sq">
            <a:noFill/>
            <a:prstDash val="solid"/>
            <a:miter/>
          </a:ln>
        </p:spPr>
      </p:sp>
      <p:grpSp>
        <p:nvGrpSpPr>
          <p:cNvPr id="10" name="Group 10"/>
          <p:cNvGrpSpPr>
            <a:grpSpLocks noChangeAspect="1"/>
          </p:cNvGrpSpPr>
          <p:nvPr/>
        </p:nvGrpSpPr>
        <p:grpSpPr>
          <a:xfrm rot="-79795">
            <a:off x="1602670" y="3224875"/>
            <a:ext cx="4758752" cy="6335655"/>
            <a:chOff x="0" y="0"/>
            <a:chExt cx="3663950" cy="4878070"/>
          </a:xfrm>
        </p:grpSpPr>
        <p:sp>
          <p:nvSpPr>
            <p:cNvPr id="11" name="Freeform 11"/>
            <p:cNvSpPr/>
            <p:nvPr/>
          </p:nvSpPr>
          <p:spPr>
            <a:xfrm>
              <a:off x="31750" y="31750"/>
              <a:ext cx="3600450" cy="4814570"/>
            </a:xfrm>
            <a:custGeom>
              <a:avLst/>
              <a:gdLst/>
              <a:ahLst/>
              <a:cxnLst/>
              <a:rect l="l" t="t" r="r" b="b"/>
              <a:pathLst>
                <a:path w="3600450" h="4814570">
                  <a:moveTo>
                    <a:pt x="0" y="0"/>
                  </a:moveTo>
                  <a:lnTo>
                    <a:pt x="3600450" y="0"/>
                  </a:lnTo>
                  <a:lnTo>
                    <a:pt x="3600450" y="4814570"/>
                  </a:lnTo>
                  <a:lnTo>
                    <a:pt x="0" y="4814570"/>
                  </a:lnTo>
                  <a:close/>
                </a:path>
              </a:pathLst>
            </a:custGeom>
            <a:solidFill>
              <a:srgbClr val="001A3E">
                <a:alpha val="32941"/>
              </a:srgbClr>
            </a:solidFill>
            <a:ln w="12700">
              <a:solidFill>
                <a:srgbClr val="000000"/>
              </a:solidFill>
            </a:ln>
          </p:spPr>
        </p:sp>
        <p:sp>
          <p:nvSpPr>
            <p:cNvPr id="12" name="Freeform 12"/>
            <p:cNvSpPr/>
            <p:nvPr/>
          </p:nvSpPr>
          <p:spPr>
            <a:xfrm>
              <a:off x="0" y="0"/>
              <a:ext cx="3663950" cy="4878070"/>
            </a:xfrm>
            <a:custGeom>
              <a:avLst/>
              <a:gdLst/>
              <a:ahLst/>
              <a:cxnLst/>
              <a:rect l="l" t="t" r="r" b="b"/>
              <a:pathLst>
                <a:path w="3663950" h="4878070">
                  <a:moveTo>
                    <a:pt x="3663950" y="4878070"/>
                  </a:moveTo>
                  <a:lnTo>
                    <a:pt x="0" y="4878070"/>
                  </a:lnTo>
                  <a:lnTo>
                    <a:pt x="0" y="0"/>
                  </a:lnTo>
                  <a:lnTo>
                    <a:pt x="3663950" y="0"/>
                  </a:lnTo>
                  <a:lnTo>
                    <a:pt x="3663950" y="4878070"/>
                  </a:lnTo>
                  <a:close/>
                  <a:moveTo>
                    <a:pt x="63500" y="4814570"/>
                  </a:moveTo>
                  <a:lnTo>
                    <a:pt x="3600450" y="4814570"/>
                  </a:lnTo>
                  <a:lnTo>
                    <a:pt x="3600450" y="63500"/>
                  </a:lnTo>
                  <a:lnTo>
                    <a:pt x="63500" y="63500"/>
                  </a:lnTo>
                  <a:lnTo>
                    <a:pt x="63500" y="4814570"/>
                  </a:lnTo>
                  <a:close/>
                </a:path>
              </a:pathLst>
            </a:custGeom>
            <a:solidFill>
              <a:srgbClr val="001A3E">
                <a:alpha val="32941"/>
              </a:srgbClr>
            </a:solidFill>
          </p:spPr>
        </p:sp>
      </p:grpSp>
      <p:sp>
        <p:nvSpPr>
          <p:cNvPr id="16" name="Freeform 16"/>
          <p:cNvSpPr/>
          <p:nvPr/>
        </p:nvSpPr>
        <p:spPr>
          <a:xfrm rot="613192">
            <a:off x="1130190" y="2894419"/>
            <a:ext cx="1230554" cy="1254067"/>
          </a:xfrm>
          <a:custGeom>
            <a:avLst/>
            <a:gdLst/>
            <a:ahLst/>
            <a:cxnLst/>
            <a:rect l="l" t="t" r="r" b="b"/>
            <a:pathLst>
              <a:path w="1230554" h="1254067">
                <a:moveTo>
                  <a:pt x="0" y="0"/>
                </a:moveTo>
                <a:lnTo>
                  <a:pt x="1230554" y="0"/>
                </a:lnTo>
                <a:lnTo>
                  <a:pt x="1230554" y="1254067"/>
                </a:lnTo>
                <a:lnTo>
                  <a:pt x="0" y="1254067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-5646026">
            <a:off x="25202" y="5087598"/>
            <a:ext cx="1508833" cy="194262"/>
          </a:xfrm>
          <a:custGeom>
            <a:avLst/>
            <a:gdLst/>
            <a:ahLst/>
            <a:cxnLst/>
            <a:rect l="l" t="t" r="r" b="b"/>
            <a:pathLst>
              <a:path w="1508833" h="194262">
                <a:moveTo>
                  <a:pt x="0" y="0"/>
                </a:moveTo>
                <a:lnTo>
                  <a:pt x="1508833" y="0"/>
                </a:lnTo>
                <a:lnTo>
                  <a:pt x="1508833" y="194263"/>
                </a:lnTo>
                <a:lnTo>
                  <a:pt x="0" y="194263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alphaModFix amt="54000"/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9" name="TextBox 19"/>
          <p:cNvSpPr txBox="1"/>
          <p:nvPr/>
        </p:nvSpPr>
        <p:spPr>
          <a:xfrm>
            <a:off x="1286776" y="1013175"/>
            <a:ext cx="9900207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fi-FI" sz="4800" b="1" dirty="0">
                <a:solidFill>
                  <a:srgbClr val="001A3E"/>
                </a:solidFill>
                <a:latin typeface="Roboto Bold"/>
                <a:ea typeface="Roboto Bold"/>
                <a:cs typeface="Roboto Bold"/>
                <a:sym typeface="Roboto Bold"/>
              </a:rPr>
              <a:t>4. Langkah Menyetarakan Persamaan Kimia</a:t>
            </a:r>
            <a:endParaRPr lang="en-US" sz="4800" b="1" dirty="0">
              <a:solidFill>
                <a:srgbClr val="001A3E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8321671" y="2928359"/>
            <a:ext cx="8594730" cy="60726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42950" indent="-742950" algn="just">
              <a:buFont typeface="+mj-lt"/>
              <a:buAutoNum type="arabicPeriod"/>
            </a:pPr>
            <a:r>
              <a:rPr lang="en-ID" sz="3600" dirty="0" err="1"/>
              <a:t>Kenal</a:t>
            </a:r>
            <a:r>
              <a:rPr lang="en-ID" sz="3600" dirty="0"/>
              <a:t> </a:t>
            </a:r>
            <a:r>
              <a:rPr lang="en-ID" sz="3600" dirty="0" err="1"/>
              <a:t>pasti</a:t>
            </a:r>
            <a:r>
              <a:rPr lang="en-ID" sz="3600" dirty="0"/>
              <a:t> </a:t>
            </a:r>
            <a:r>
              <a:rPr lang="en-ID" sz="3600" dirty="0" err="1"/>
              <a:t>bahan</a:t>
            </a:r>
            <a:r>
              <a:rPr lang="en-ID" sz="3600" dirty="0"/>
              <a:t> </a:t>
            </a:r>
            <a:r>
              <a:rPr lang="en-ID" sz="3600" dirty="0" err="1"/>
              <a:t>tindak</a:t>
            </a:r>
            <a:r>
              <a:rPr lang="en-ID" sz="3600" dirty="0"/>
              <a:t> </a:t>
            </a:r>
            <a:r>
              <a:rPr lang="en-ID" sz="3600" dirty="0" err="1"/>
              <a:t>balas</a:t>
            </a:r>
            <a:r>
              <a:rPr lang="en-ID" sz="3600" dirty="0"/>
              <a:t> dan </a:t>
            </a:r>
            <a:r>
              <a:rPr lang="en-ID" sz="3600" dirty="0" err="1"/>
              <a:t>hasil</a:t>
            </a:r>
            <a:r>
              <a:rPr lang="en-ID" sz="3600" dirty="0"/>
              <a:t>.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en-ID" sz="3600" dirty="0" err="1"/>
              <a:t>Tulis</a:t>
            </a:r>
            <a:r>
              <a:rPr lang="en-ID" sz="3600" dirty="0"/>
              <a:t> </a:t>
            </a:r>
            <a:r>
              <a:rPr lang="en-ID" sz="3600" dirty="0" err="1"/>
              <a:t>persamaan</a:t>
            </a:r>
            <a:r>
              <a:rPr lang="en-ID" sz="3600" dirty="0"/>
              <a:t> </a:t>
            </a:r>
            <a:r>
              <a:rPr lang="en-ID" sz="3600" dirty="0" err="1"/>
              <a:t>kimia</a:t>
            </a:r>
            <a:r>
              <a:rPr lang="en-ID" sz="3600" dirty="0"/>
              <a:t> </a:t>
            </a:r>
            <a:r>
              <a:rPr lang="en-ID" sz="3600" dirty="0" err="1"/>
              <a:t>tidak</a:t>
            </a:r>
            <a:r>
              <a:rPr lang="en-ID" sz="3600" dirty="0"/>
              <a:t> </a:t>
            </a:r>
            <a:r>
              <a:rPr lang="en-ID" sz="3600" dirty="0" err="1"/>
              <a:t>seimbang</a:t>
            </a:r>
            <a:r>
              <a:rPr lang="en-ID" sz="3600" dirty="0"/>
              <a:t>.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en-ID" sz="3600" dirty="0"/>
              <a:t>Kira </a:t>
            </a:r>
            <a:r>
              <a:rPr lang="en-ID" sz="3600" dirty="0" err="1"/>
              <a:t>bilangan</a:t>
            </a:r>
            <a:r>
              <a:rPr lang="en-ID" sz="3600" dirty="0"/>
              <a:t> atom </a:t>
            </a:r>
            <a:r>
              <a:rPr lang="en-ID" sz="3600" dirty="0" err="1"/>
              <a:t>setiap</a:t>
            </a:r>
            <a:r>
              <a:rPr lang="en-ID" sz="3600" dirty="0"/>
              <a:t> </a:t>
            </a:r>
            <a:r>
              <a:rPr lang="en-ID" sz="3600" dirty="0" err="1"/>
              <a:t>unsur</a:t>
            </a:r>
            <a:r>
              <a:rPr lang="en-ID" sz="3600" dirty="0"/>
              <a:t> di </a:t>
            </a:r>
            <a:r>
              <a:rPr lang="en-ID" sz="3600" dirty="0" err="1"/>
              <a:t>kiri</a:t>
            </a:r>
            <a:r>
              <a:rPr lang="en-ID" sz="3600" dirty="0"/>
              <a:t> dan </a:t>
            </a:r>
            <a:r>
              <a:rPr lang="en-ID" sz="3600" dirty="0" err="1"/>
              <a:t>kanan</a:t>
            </a:r>
            <a:r>
              <a:rPr lang="en-ID" sz="3600" dirty="0"/>
              <a:t>.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en-ID" sz="3600" dirty="0" err="1"/>
              <a:t>Tambah</a:t>
            </a:r>
            <a:r>
              <a:rPr lang="en-ID" sz="3600" dirty="0"/>
              <a:t> </a:t>
            </a:r>
            <a:r>
              <a:rPr lang="en-ID" sz="3600" dirty="0" err="1"/>
              <a:t>pekali</a:t>
            </a:r>
            <a:r>
              <a:rPr lang="en-ID" sz="3600" dirty="0"/>
              <a:t> (</a:t>
            </a:r>
            <a:r>
              <a:rPr lang="en-ID" sz="3600" dirty="0" err="1"/>
              <a:t>nombor</a:t>
            </a:r>
            <a:r>
              <a:rPr lang="en-ID" sz="3600" dirty="0"/>
              <a:t> di </a:t>
            </a:r>
            <a:r>
              <a:rPr lang="en-ID" sz="3600" dirty="0" err="1"/>
              <a:t>hadapan</a:t>
            </a:r>
            <a:r>
              <a:rPr lang="en-ID" sz="3600" dirty="0"/>
              <a:t> </a:t>
            </a:r>
            <a:r>
              <a:rPr lang="en-ID" sz="3600" dirty="0" err="1"/>
              <a:t>rumus</a:t>
            </a:r>
            <a:r>
              <a:rPr lang="en-ID" sz="3600" dirty="0"/>
              <a:t>) </a:t>
            </a:r>
            <a:r>
              <a:rPr lang="en-ID" sz="3600" dirty="0" err="1"/>
              <a:t>untuk</a:t>
            </a:r>
            <a:r>
              <a:rPr lang="en-ID" sz="3600" dirty="0"/>
              <a:t> </a:t>
            </a:r>
            <a:r>
              <a:rPr lang="en-ID" sz="3600" dirty="0" err="1"/>
              <a:t>seimbangkan</a:t>
            </a:r>
            <a:r>
              <a:rPr lang="en-ID" sz="3600" dirty="0"/>
              <a:t> </a:t>
            </a:r>
            <a:r>
              <a:rPr lang="en-ID" sz="3600" dirty="0" err="1"/>
              <a:t>bilangan</a:t>
            </a:r>
            <a:r>
              <a:rPr lang="en-ID" sz="3600" dirty="0"/>
              <a:t> atom.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en-ID" sz="3600" dirty="0" err="1"/>
              <a:t>Semak</a:t>
            </a:r>
            <a:r>
              <a:rPr lang="en-ID" sz="3600" dirty="0"/>
              <a:t> </a:t>
            </a:r>
            <a:r>
              <a:rPr lang="en-ID" sz="3600" dirty="0" err="1"/>
              <a:t>semula</a:t>
            </a:r>
            <a:r>
              <a:rPr lang="en-ID" sz="3600" dirty="0"/>
              <a:t> </a:t>
            </a:r>
            <a:r>
              <a:rPr lang="en-ID" sz="3600" dirty="0" err="1"/>
              <a:t>supaya</a:t>
            </a:r>
            <a:r>
              <a:rPr lang="en-ID" sz="3600" dirty="0"/>
              <a:t> </a:t>
            </a:r>
            <a:r>
              <a:rPr lang="en-ID" sz="3600" dirty="0" err="1"/>
              <a:t>semua</a:t>
            </a:r>
            <a:r>
              <a:rPr lang="en-ID" sz="3600" dirty="0"/>
              <a:t> </a:t>
            </a:r>
            <a:r>
              <a:rPr lang="en-ID" sz="3600" dirty="0" err="1"/>
              <a:t>unsur</a:t>
            </a:r>
            <a:r>
              <a:rPr lang="en-ID" sz="3600" dirty="0"/>
              <a:t> </a:t>
            </a:r>
            <a:r>
              <a:rPr lang="en-ID" sz="3600" dirty="0" err="1"/>
              <a:t>seimbang</a:t>
            </a:r>
            <a:r>
              <a:rPr lang="en-ID" sz="3600" dirty="0"/>
              <a:t>.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en-ID" sz="3600" dirty="0" err="1"/>
              <a:t>Gunakan</a:t>
            </a:r>
            <a:r>
              <a:rPr lang="en-ID" sz="3600" dirty="0"/>
              <a:t> </a:t>
            </a:r>
            <a:r>
              <a:rPr lang="en-ID" sz="3600" dirty="0" err="1"/>
              <a:t>pekali</a:t>
            </a:r>
            <a:r>
              <a:rPr lang="en-ID" sz="3600" dirty="0"/>
              <a:t> </a:t>
            </a:r>
            <a:r>
              <a:rPr lang="en-ID" sz="3600" dirty="0" err="1"/>
              <a:t>terendah</a:t>
            </a:r>
            <a:r>
              <a:rPr lang="en-ID" sz="3600" dirty="0"/>
              <a:t> yang </a:t>
            </a:r>
            <a:r>
              <a:rPr lang="en-ID" sz="3600" dirty="0" err="1"/>
              <a:t>mungkin</a:t>
            </a:r>
            <a:r>
              <a:rPr lang="en-ID" sz="3600" dirty="0"/>
              <a:t>.</a:t>
            </a:r>
          </a:p>
          <a:p>
            <a:pPr algn="l">
              <a:lnSpc>
                <a:spcPts val="4180"/>
              </a:lnSpc>
            </a:pPr>
            <a:endParaRPr lang="en-US" sz="3344" dirty="0">
              <a:solidFill>
                <a:srgbClr val="001A3E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9A1CA68-C7C6-4C78-9AD8-445F6C793FC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098" y="4697916"/>
            <a:ext cx="4375592" cy="33055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CB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015249" y="-327151"/>
            <a:ext cx="4360764" cy="4322640"/>
          </a:xfrm>
          <a:custGeom>
            <a:avLst/>
            <a:gdLst/>
            <a:ahLst/>
            <a:cxnLst/>
            <a:rect l="l" t="t" r="r" b="b"/>
            <a:pathLst>
              <a:path w="4360764" h="4322640">
                <a:moveTo>
                  <a:pt x="0" y="0"/>
                </a:moveTo>
                <a:lnTo>
                  <a:pt x="4360765" y="0"/>
                </a:lnTo>
                <a:lnTo>
                  <a:pt x="4360765" y="4322641"/>
                </a:lnTo>
                <a:lnTo>
                  <a:pt x="0" y="43226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2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392" b="-2286"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>
            <a:off x="14955229" y="3566890"/>
            <a:ext cx="4360764" cy="4210464"/>
          </a:xfrm>
          <a:custGeom>
            <a:avLst/>
            <a:gdLst/>
            <a:ahLst/>
            <a:cxnLst/>
            <a:rect l="l" t="t" r="r" b="b"/>
            <a:pathLst>
              <a:path w="4360764" h="4210464">
                <a:moveTo>
                  <a:pt x="0" y="0"/>
                </a:moveTo>
                <a:lnTo>
                  <a:pt x="4360764" y="0"/>
                </a:lnTo>
                <a:lnTo>
                  <a:pt x="4360764" y="4210464"/>
                </a:lnTo>
                <a:lnTo>
                  <a:pt x="0" y="42104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2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2062" b="-1507"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>
            <a:off x="1229761" y="963664"/>
            <a:ext cx="16029539" cy="8555766"/>
          </a:xfrm>
          <a:custGeom>
            <a:avLst/>
            <a:gdLst/>
            <a:ahLst/>
            <a:cxnLst/>
            <a:rect l="l" t="t" r="r" b="b"/>
            <a:pathLst>
              <a:path w="16029539" h="8555766">
                <a:moveTo>
                  <a:pt x="0" y="0"/>
                </a:moveTo>
                <a:lnTo>
                  <a:pt x="16029539" y="0"/>
                </a:lnTo>
                <a:lnTo>
                  <a:pt x="16029539" y="8555767"/>
                </a:lnTo>
                <a:lnTo>
                  <a:pt x="0" y="855576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2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>
            <a:off x="1028700" y="767569"/>
            <a:ext cx="16029539" cy="8555766"/>
          </a:xfrm>
          <a:custGeom>
            <a:avLst/>
            <a:gdLst/>
            <a:ahLst/>
            <a:cxnLst/>
            <a:rect l="l" t="t" r="r" b="b"/>
            <a:pathLst>
              <a:path w="16029539" h="8555766">
                <a:moveTo>
                  <a:pt x="0" y="0"/>
                </a:moveTo>
                <a:lnTo>
                  <a:pt x="16029539" y="0"/>
                </a:lnTo>
                <a:lnTo>
                  <a:pt x="16029539" y="8555767"/>
                </a:lnTo>
                <a:lnTo>
                  <a:pt x="0" y="855576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 rot="2183237">
            <a:off x="14288172" y="1776293"/>
            <a:ext cx="1334114" cy="491954"/>
          </a:xfrm>
          <a:custGeom>
            <a:avLst/>
            <a:gdLst/>
            <a:ahLst/>
            <a:cxnLst/>
            <a:rect l="l" t="t" r="r" b="b"/>
            <a:pathLst>
              <a:path w="1334114" h="491954">
                <a:moveTo>
                  <a:pt x="0" y="0"/>
                </a:moveTo>
                <a:lnTo>
                  <a:pt x="1334114" y="0"/>
                </a:lnTo>
                <a:lnTo>
                  <a:pt x="1334114" y="491955"/>
                </a:lnTo>
                <a:lnTo>
                  <a:pt x="0" y="49195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231032">
            <a:off x="541900" y="9748244"/>
            <a:ext cx="1375722" cy="206358"/>
          </a:xfrm>
          <a:custGeom>
            <a:avLst/>
            <a:gdLst/>
            <a:ahLst/>
            <a:cxnLst/>
            <a:rect l="l" t="t" r="r" b="b"/>
            <a:pathLst>
              <a:path w="1375722" h="206358">
                <a:moveTo>
                  <a:pt x="0" y="0"/>
                </a:moveTo>
                <a:lnTo>
                  <a:pt x="1375722" y="0"/>
                </a:lnTo>
                <a:lnTo>
                  <a:pt x="1375722" y="206358"/>
                </a:lnTo>
                <a:lnTo>
                  <a:pt x="0" y="20635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68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>
            <a:off x="17399525" y="375428"/>
            <a:ext cx="462997" cy="1089405"/>
          </a:xfrm>
          <a:custGeom>
            <a:avLst/>
            <a:gdLst/>
            <a:ahLst/>
            <a:cxnLst/>
            <a:rect l="l" t="t" r="r" b="b"/>
            <a:pathLst>
              <a:path w="462997" h="1089405">
                <a:moveTo>
                  <a:pt x="0" y="0"/>
                </a:moveTo>
                <a:lnTo>
                  <a:pt x="462997" y="0"/>
                </a:lnTo>
                <a:lnTo>
                  <a:pt x="462997" y="1089406"/>
                </a:lnTo>
                <a:lnTo>
                  <a:pt x="0" y="108940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1" name="Freeform 11"/>
          <p:cNvSpPr/>
          <p:nvPr/>
        </p:nvSpPr>
        <p:spPr>
          <a:xfrm rot="5400000">
            <a:off x="-1746794" y="6772186"/>
            <a:ext cx="4720037" cy="153401"/>
          </a:xfrm>
          <a:custGeom>
            <a:avLst/>
            <a:gdLst/>
            <a:ahLst/>
            <a:cxnLst/>
            <a:rect l="l" t="t" r="r" b="b"/>
            <a:pathLst>
              <a:path w="4720037" h="153401">
                <a:moveTo>
                  <a:pt x="0" y="0"/>
                </a:moveTo>
                <a:lnTo>
                  <a:pt x="4720037" y="0"/>
                </a:lnTo>
                <a:lnTo>
                  <a:pt x="4720037" y="153401"/>
                </a:lnTo>
                <a:lnTo>
                  <a:pt x="0" y="15340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70000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2" name="TextBox 12"/>
          <p:cNvSpPr txBox="1"/>
          <p:nvPr/>
        </p:nvSpPr>
        <p:spPr>
          <a:xfrm>
            <a:off x="1613621" y="3627995"/>
            <a:ext cx="7774354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ID" sz="4000" b="1" dirty="0" err="1"/>
              <a:t>Contoh</a:t>
            </a:r>
            <a:r>
              <a:rPr lang="en-ID" sz="4000" b="1" dirty="0"/>
              <a:t> 1:</a:t>
            </a:r>
          </a:p>
          <a:p>
            <a:r>
              <a:rPr lang="en-ID" sz="4000" dirty="0" err="1"/>
              <a:t>Tindak</a:t>
            </a:r>
            <a:r>
              <a:rPr lang="en-ID" sz="4000" dirty="0"/>
              <a:t> </a:t>
            </a:r>
            <a:r>
              <a:rPr lang="en-ID" sz="4000" dirty="0" err="1"/>
              <a:t>balas</a:t>
            </a:r>
            <a:r>
              <a:rPr lang="en-ID" sz="4000" dirty="0"/>
              <a:t> </a:t>
            </a:r>
            <a:r>
              <a:rPr lang="en-ID" sz="4000" dirty="0" err="1"/>
              <a:t>antara</a:t>
            </a:r>
            <a:r>
              <a:rPr lang="en-ID" sz="4000" dirty="0"/>
              <a:t> </a:t>
            </a:r>
            <a:r>
              <a:rPr lang="en-ID" sz="4000" dirty="0" err="1"/>
              <a:t>hidrogen</a:t>
            </a:r>
            <a:r>
              <a:rPr lang="en-ID" sz="4000" dirty="0"/>
              <a:t> dan </a:t>
            </a:r>
            <a:r>
              <a:rPr lang="en-ID" sz="4000" dirty="0" err="1"/>
              <a:t>oksigen</a:t>
            </a:r>
            <a:r>
              <a:rPr lang="en-ID" sz="4000" dirty="0"/>
              <a:t> </a:t>
            </a:r>
            <a:r>
              <a:rPr lang="en-ID" sz="4000" dirty="0" err="1"/>
              <a:t>untuk</a:t>
            </a:r>
            <a:r>
              <a:rPr lang="en-ID" sz="4000" dirty="0"/>
              <a:t> </a:t>
            </a:r>
            <a:r>
              <a:rPr lang="en-ID" sz="4000" dirty="0" err="1"/>
              <a:t>menghasilkan</a:t>
            </a:r>
            <a:r>
              <a:rPr lang="en-ID" sz="4000" dirty="0"/>
              <a:t> air.</a:t>
            </a:r>
          </a:p>
          <a:p>
            <a:endParaRPr lang="en-ID" sz="4000" b="1" dirty="0"/>
          </a:p>
          <a:p>
            <a:r>
              <a:rPr lang="en-ID" sz="4000" b="1" dirty="0" err="1"/>
              <a:t>Tidak</a:t>
            </a:r>
            <a:r>
              <a:rPr lang="en-ID" sz="4000" b="1" dirty="0"/>
              <a:t> </a:t>
            </a:r>
            <a:r>
              <a:rPr lang="en-ID" sz="4000" b="1" dirty="0" err="1"/>
              <a:t>seimbang</a:t>
            </a:r>
            <a:r>
              <a:rPr lang="en-ID" sz="4000" b="1" dirty="0"/>
              <a:t>:</a:t>
            </a:r>
          </a:p>
          <a:p>
            <a:r>
              <a:rPr lang="en-ID" sz="4000" dirty="0"/>
              <a:t>H₂ + O₂ → H₂O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641329" y="1464833"/>
            <a:ext cx="10550671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fi-FI" sz="5400" b="1" dirty="0">
                <a:solidFill>
                  <a:srgbClr val="001A3E"/>
                </a:solidFill>
                <a:latin typeface="Roboto Bold"/>
                <a:ea typeface="Roboto Bold"/>
                <a:cs typeface="Roboto Bold"/>
                <a:sym typeface="Roboto Bold"/>
              </a:rPr>
              <a:t>5. Contoh-Contoh Penyamaan Persamaan Kimia</a:t>
            </a:r>
            <a:endParaRPr lang="en-US" sz="5400" b="1" dirty="0">
              <a:solidFill>
                <a:srgbClr val="001A3E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85CC4F49-3F8C-4E6B-8DA8-00749B0BD8B7}"/>
              </a:ext>
            </a:extLst>
          </p:cNvPr>
          <p:cNvSpPr txBox="1"/>
          <p:nvPr/>
        </p:nvSpPr>
        <p:spPr>
          <a:xfrm>
            <a:off x="9144000" y="3511376"/>
            <a:ext cx="7530379" cy="5539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ID" sz="4000" b="1" dirty="0"/>
              <a:t>Langkah </a:t>
            </a:r>
            <a:r>
              <a:rPr lang="en-ID" sz="4000" b="1" dirty="0" err="1"/>
              <a:t>penyamaan</a:t>
            </a:r>
            <a:r>
              <a:rPr lang="en-ID" sz="4000" b="1" dirty="0"/>
              <a:t>:</a:t>
            </a:r>
          </a:p>
          <a:p>
            <a:r>
              <a:rPr lang="en-ID" sz="4000" dirty="0"/>
              <a:t>Kiri: H = 2, O = 2</a:t>
            </a:r>
          </a:p>
          <a:p>
            <a:r>
              <a:rPr lang="en-ID" sz="4000" dirty="0" err="1"/>
              <a:t>Kanan</a:t>
            </a:r>
            <a:r>
              <a:rPr lang="en-ID" sz="4000" dirty="0"/>
              <a:t>: H = 2, O = 1</a:t>
            </a:r>
          </a:p>
          <a:p>
            <a:r>
              <a:rPr lang="en-ID" sz="4000" dirty="0"/>
              <a:t>➡ </a:t>
            </a:r>
            <a:r>
              <a:rPr lang="en-ID" sz="4000" dirty="0" err="1"/>
              <a:t>Tambah</a:t>
            </a:r>
            <a:r>
              <a:rPr lang="en-ID" sz="4000" dirty="0"/>
              <a:t> </a:t>
            </a:r>
            <a:r>
              <a:rPr lang="en-ID" sz="4000" dirty="0" err="1"/>
              <a:t>pekali</a:t>
            </a:r>
            <a:r>
              <a:rPr lang="en-ID" sz="4000" dirty="0"/>
              <a:t> 2 pada H₂O:</a:t>
            </a:r>
          </a:p>
          <a:p>
            <a:r>
              <a:rPr lang="en-ID" sz="4000" dirty="0"/>
              <a:t>	H₂ + O₂ → 2H₂O</a:t>
            </a:r>
          </a:p>
          <a:p>
            <a:r>
              <a:rPr lang="en-ID" sz="4000" dirty="0"/>
              <a:t>➡ </a:t>
            </a:r>
            <a:r>
              <a:rPr lang="en-ID" sz="4000" dirty="0" err="1"/>
              <a:t>Kini</a:t>
            </a:r>
            <a:r>
              <a:rPr lang="en-ID" sz="4000" dirty="0"/>
              <a:t> H = 4 di </a:t>
            </a:r>
            <a:r>
              <a:rPr lang="en-ID" sz="4000" dirty="0" err="1"/>
              <a:t>kanan</a:t>
            </a:r>
            <a:r>
              <a:rPr lang="en-ID" sz="4000" dirty="0"/>
              <a:t>, </a:t>
            </a:r>
            <a:r>
              <a:rPr lang="en-ID" sz="4000" dirty="0" err="1"/>
              <a:t>jadi</a:t>
            </a:r>
            <a:r>
              <a:rPr lang="en-ID" sz="4000" dirty="0"/>
              <a:t> </a:t>
            </a:r>
            <a:r>
              <a:rPr lang="en-ID" sz="4000" dirty="0" err="1"/>
              <a:t>tambah</a:t>
            </a:r>
            <a:r>
              <a:rPr lang="en-ID" sz="4000" dirty="0"/>
              <a:t> 	</a:t>
            </a:r>
            <a:r>
              <a:rPr lang="en-ID" sz="4000" dirty="0" err="1"/>
              <a:t>pekali</a:t>
            </a:r>
            <a:r>
              <a:rPr lang="en-ID" sz="4000" dirty="0"/>
              <a:t> 2 pada H₂:</a:t>
            </a:r>
          </a:p>
          <a:p>
            <a:endParaRPr lang="en-ID" sz="4000" dirty="0"/>
          </a:p>
          <a:p>
            <a:pPr algn="ctr"/>
            <a:r>
              <a:rPr lang="en-ID" sz="4000" dirty="0"/>
              <a:t>2H₂ + O₂ → 2H₂O ✅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CB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015249" y="-327151"/>
            <a:ext cx="4360764" cy="4322640"/>
          </a:xfrm>
          <a:custGeom>
            <a:avLst/>
            <a:gdLst/>
            <a:ahLst/>
            <a:cxnLst/>
            <a:rect l="l" t="t" r="r" b="b"/>
            <a:pathLst>
              <a:path w="4360764" h="4322640">
                <a:moveTo>
                  <a:pt x="0" y="0"/>
                </a:moveTo>
                <a:lnTo>
                  <a:pt x="4360765" y="0"/>
                </a:lnTo>
                <a:lnTo>
                  <a:pt x="4360765" y="4322641"/>
                </a:lnTo>
                <a:lnTo>
                  <a:pt x="0" y="43226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2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392" b="-2286"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>
            <a:off x="14955229" y="3566890"/>
            <a:ext cx="4360764" cy="4210464"/>
          </a:xfrm>
          <a:custGeom>
            <a:avLst/>
            <a:gdLst/>
            <a:ahLst/>
            <a:cxnLst/>
            <a:rect l="l" t="t" r="r" b="b"/>
            <a:pathLst>
              <a:path w="4360764" h="4210464">
                <a:moveTo>
                  <a:pt x="0" y="0"/>
                </a:moveTo>
                <a:lnTo>
                  <a:pt x="4360764" y="0"/>
                </a:lnTo>
                <a:lnTo>
                  <a:pt x="4360764" y="4210464"/>
                </a:lnTo>
                <a:lnTo>
                  <a:pt x="0" y="42104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2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2062" b="-1507"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>
            <a:off x="1229761" y="963664"/>
            <a:ext cx="16029539" cy="8555766"/>
          </a:xfrm>
          <a:custGeom>
            <a:avLst/>
            <a:gdLst/>
            <a:ahLst/>
            <a:cxnLst/>
            <a:rect l="l" t="t" r="r" b="b"/>
            <a:pathLst>
              <a:path w="16029539" h="8555766">
                <a:moveTo>
                  <a:pt x="0" y="0"/>
                </a:moveTo>
                <a:lnTo>
                  <a:pt x="16029539" y="0"/>
                </a:lnTo>
                <a:lnTo>
                  <a:pt x="16029539" y="8555767"/>
                </a:lnTo>
                <a:lnTo>
                  <a:pt x="0" y="855576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2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>
            <a:off x="1028700" y="767569"/>
            <a:ext cx="16029539" cy="8555766"/>
          </a:xfrm>
          <a:custGeom>
            <a:avLst/>
            <a:gdLst/>
            <a:ahLst/>
            <a:cxnLst/>
            <a:rect l="l" t="t" r="r" b="b"/>
            <a:pathLst>
              <a:path w="16029539" h="8555766">
                <a:moveTo>
                  <a:pt x="0" y="0"/>
                </a:moveTo>
                <a:lnTo>
                  <a:pt x="16029539" y="0"/>
                </a:lnTo>
                <a:lnTo>
                  <a:pt x="16029539" y="8555767"/>
                </a:lnTo>
                <a:lnTo>
                  <a:pt x="0" y="855576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 rot="2183237">
            <a:off x="14288172" y="1776293"/>
            <a:ext cx="1334114" cy="491954"/>
          </a:xfrm>
          <a:custGeom>
            <a:avLst/>
            <a:gdLst/>
            <a:ahLst/>
            <a:cxnLst/>
            <a:rect l="l" t="t" r="r" b="b"/>
            <a:pathLst>
              <a:path w="1334114" h="491954">
                <a:moveTo>
                  <a:pt x="0" y="0"/>
                </a:moveTo>
                <a:lnTo>
                  <a:pt x="1334114" y="0"/>
                </a:lnTo>
                <a:lnTo>
                  <a:pt x="1334114" y="491955"/>
                </a:lnTo>
                <a:lnTo>
                  <a:pt x="0" y="49195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231032">
            <a:off x="541900" y="9748244"/>
            <a:ext cx="1375722" cy="206358"/>
          </a:xfrm>
          <a:custGeom>
            <a:avLst/>
            <a:gdLst/>
            <a:ahLst/>
            <a:cxnLst/>
            <a:rect l="l" t="t" r="r" b="b"/>
            <a:pathLst>
              <a:path w="1375722" h="206358">
                <a:moveTo>
                  <a:pt x="0" y="0"/>
                </a:moveTo>
                <a:lnTo>
                  <a:pt x="1375722" y="0"/>
                </a:lnTo>
                <a:lnTo>
                  <a:pt x="1375722" y="206358"/>
                </a:lnTo>
                <a:lnTo>
                  <a:pt x="0" y="20635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68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>
            <a:off x="17399525" y="375428"/>
            <a:ext cx="462997" cy="1089405"/>
          </a:xfrm>
          <a:custGeom>
            <a:avLst/>
            <a:gdLst/>
            <a:ahLst/>
            <a:cxnLst/>
            <a:rect l="l" t="t" r="r" b="b"/>
            <a:pathLst>
              <a:path w="462997" h="1089405">
                <a:moveTo>
                  <a:pt x="0" y="0"/>
                </a:moveTo>
                <a:lnTo>
                  <a:pt x="462997" y="0"/>
                </a:lnTo>
                <a:lnTo>
                  <a:pt x="462997" y="1089406"/>
                </a:lnTo>
                <a:lnTo>
                  <a:pt x="0" y="108940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1" name="Freeform 11"/>
          <p:cNvSpPr/>
          <p:nvPr/>
        </p:nvSpPr>
        <p:spPr>
          <a:xfrm rot="5400000">
            <a:off x="-1746794" y="6772186"/>
            <a:ext cx="4720037" cy="153401"/>
          </a:xfrm>
          <a:custGeom>
            <a:avLst/>
            <a:gdLst/>
            <a:ahLst/>
            <a:cxnLst/>
            <a:rect l="l" t="t" r="r" b="b"/>
            <a:pathLst>
              <a:path w="4720037" h="153401">
                <a:moveTo>
                  <a:pt x="0" y="0"/>
                </a:moveTo>
                <a:lnTo>
                  <a:pt x="4720037" y="0"/>
                </a:lnTo>
                <a:lnTo>
                  <a:pt x="4720037" y="153401"/>
                </a:lnTo>
                <a:lnTo>
                  <a:pt x="0" y="15340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70000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2" name="TextBox 12"/>
          <p:cNvSpPr txBox="1"/>
          <p:nvPr/>
        </p:nvSpPr>
        <p:spPr>
          <a:xfrm>
            <a:off x="1641329" y="3687684"/>
            <a:ext cx="8188471" cy="42764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ID" sz="4000" b="1" dirty="0" err="1"/>
              <a:t>Contoh</a:t>
            </a:r>
            <a:r>
              <a:rPr lang="en-ID" sz="4000" b="1" dirty="0"/>
              <a:t> 2:</a:t>
            </a:r>
          </a:p>
          <a:p>
            <a:r>
              <a:rPr lang="en-ID" sz="4000" dirty="0" err="1"/>
              <a:t>Tindak</a:t>
            </a:r>
            <a:r>
              <a:rPr lang="en-ID" sz="4000" dirty="0"/>
              <a:t> </a:t>
            </a:r>
            <a:r>
              <a:rPr lang="en-ID" sz="4000" dirty="0" err="1"/>
              <a:t>balas</a:t>
            </a:r>
            <a:r>
              <a:rPr lang="en-ID" sz="4000" dirty="0"/>
              <a:t> </a:t>
            </a:r>
            <a:r>
              <a:rPr lang="en-ID" sz="4000" dirty="0" err="1"/>
              <a:t>antara</a:t>
            </a:r>
            <a:r>
              <a:rPr lang="en-ID" sz="4000" dirty="0"/>
              <a:t> aluminium dan </a:t>
            </a:r>
            <a:r>
              <a:rPr lang="en-ID" sz="4000" dirty="0" err="1"/>
              <a:t>oksigen</a:t>
            </a:r>
            <a:r>
              <a:rPr lang="en-ID" sz="4000" dirty="0"/>
              <a:t> </a:t>
            </a:r>
            <a:r>
              <a:rPr lang="en-ID" sz="4000" dirty="0" err="1"/>
              <a:t>menghasilkan</a:t>
            </a:r>
            <a:r>
              <a:rPr lang="en-ID" sz="4000" dirty="0"/>
              <a:t> aluminium </a:t>
            </a:r>
            <a:r>
              <a:rPr lang="en-ID" sz="4000" dirty="0" err="1"/>
              <a:t>oksida</a:t>
            </a:r>
            <a:r>
              <a:rPr lang="en-ID" sz="4000" dirty="0"/>
              <a:t>.</a:t>
            </a:r>
          </a:p>
          <a:p>
            <a:r>
              <a:rPr lang="en-ID" sz="4000" dirty="0" err="1"/>
              <a:t>Tidak</a:t>
            </a:r>
            <a:r>
              <a:rPr lang="en-ID" sz="4000" dirty="0"/>
              <a:t> </a:t>
            </a:r>
            <a:r>
              <a:rPr lang="en-ID" sz="4000" dirty="0" err="1"/>
              <a:t>seimbang</a:t>
            </a:r>
            <a:r>
              <a:rPr lang="en-ID" sz="4000" dirty="0"/>
              <a:t>:</a:t>
            </a:r>
          </a:p>
          <a:p>
            <a:r>
              <a:rPr lang="en-ID" sz="4000" dirty="0"/>
              <a:t>Al + O₂ → </a:t>
            </a:r>
            <a:r>
              <a:rPr lang="en-ID" sz="4000" dirty="0" err="1"/>
              <a:t>Al₂O</a:t>
            </a:r>
            <a:r>
              <a:rPr lang="en-ID" sz="4000" dirty="0"/>
              <a:t>₃</a:t>
            </a:r>
          </a:p>
          <a:p>
            <a:pPr marL="0" marR="0" lvl="0" indent="0" algn="l" defTabSz="914400" rtl="0" eaLnBrk="1" fontAlgn="auto" latinLnBrk="0" hangingPunct="1">
              <a:lnSpc>
                <a:spcPts val="457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56" b="0" i="0" u="none" strike="noStrike" kern="1200" cap="none" spc="0" normalizeH="0" baseline="0" noProof="0" dirty="0">
              <a:ln>
                <a:noFill/>
              </a:ln>
              <a:solidFill>
                <a:srgbClr val="001A3E"/>
              </a:solidFill>
              <a:effectLst/>
              <a:uLnTx/>
              <a:uFillTx/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641329" y="1532312"/>
            <a:ext cx="9407671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5400" b="1" i="0" u="none" strike="noStrike" kern="1200" cap="none" spc="0" normalizeH="0" baseline="0" noProof="0" dirty="0">
                <a:ln>
                  <a:noFill/>
                </a:ln>
                <a:solidFill>
                  <a:srgbClr val="001A3E"/>
                </a:solidFill>
                <a:effectLst/>
                <a:uLnTx/>
                <a:uFillTx/>
                <a:latin typeface="Roboto Bold"/>
                <a:ea typeface="Roboto Bold"/>
                <a:cs typeface="Roboto Bold"/>
                <a:sym typeface="Roboto Bold"/>
              </a:rPr>
              <a:t>5. Contoh-Contoh Penyamaan Persamaan Kimia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1A3E"/>
              </a:solidFill>
              <a:effectLst/>
              <a:uLnTx/>
              <a:uFillTx/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14" name="TextBox 12">
            <a:extLst>
              <a:ext uri="{FF2B5EF4-FFF2-40B4-BE49-F238E27FC236}">
                <a16:creationId xmlns:a16="http://schemas.microsoft.com/office/drawing/2014/main" id="{16B55F0A-86CD-48D0-8636-BF3A2D52FD54}"/>
              </a:ext>
            </a:extLst>
          </p:cNvPr>
          <p:cNvSpPr txBox="1"/>
          <p:nvPr/>
        </p:nvSpPr>
        <p:spPr>
          <a:xfrm>
            <a:off x="9692705" y="3717768"/>
            <a:ext cx="6748255" cy="61230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ID" sz="4000" dirty="0"/>
              <a:t>Al di </a:t>
            </a:r>
            <a:r>
              <a:rPr lang="en-ID" sz="4000" dirty="0" err="1"/>
              <a:t>kanan</a:t>
            </a:r>
            <a:r>
              <a:rPr lang="en-ID" sz="4000" dirty="0"/>
              <a:t> = 2, </a:t>
            </a:r>
            <a:r>
              <a:rPr lang="en-ID" sz="4000" dirty="0" err="1"/>
              <a:t>jadi</a:t>
            </a:r>
            <a:r>
              <a:rPr lang="en-ID" sz="4000" dirty="0"/>
              <a:t> </a:t>
            </a:r>
            <a:r>
              <a:rPr lang="en-ID" sz="4000" dirty="0" err="1"/>
              <a:t>kiri</a:t>
            </a:r>
            <a:r>
              <a:rPr lang="en-ID" sz="4000" dirty="0"/>
              <a:t>: 2Al</a:t>
            </a:r>
          </a:p>
          <a:p>
            <a:r>
              <a:rPr lang="en-ID" sz="4000" dirty="0"/>
              <a:t>O di </a:t>
            </a:r>
            <a:r>
              <a:rPr lang="en-ID" sz="4000" dirty="0" err="1"/>
              <a:t>kanan</a:t>
            </a:r>
            <a:r>
              <a:rPr lang="en-ID" sz="4000" dirty="0"/>
              <a:t> = 3, </a:t>
            </a:r>
            <a:r>
              <a:rPr lang="en-ID" sz="4000" dirty="0" err="1"/>
              <a:t>jadi</a:t>
            </a:r>
            <a:r>
              <a:rPr lang="en-ID" sz="4000" dirty="0"/>
              <a:t> </a:t>
            </a:r>
            <a:r>
              <a:rPr lang="en-ID" sz="4000" dirty="0" err="1"/>
              <a:t>kiri</a:t>
            </a:r>
            <a:r>
              <a:rPr lang="en-ID" sz="4000" dirty="0"/>
              <a:t>: 3O₂ = 6 O, </a:t>
            </a:r>
            <a:r>
              <a:rPr lang="en-ID" sz="4000" dirty="0" err="1"/>
              <a:t>kanan</a:t>
            </a:r>
            <a:r>
              <a:rPr lang="en-ID" sz="4000" dirty="0"/>
              <a:t> </a:t>
            </a:r>
            <a:r>
              <a:rPr lang="en-ID" sz="4000" dirty="0" err="1"/>
              <a:t>harus</a:t>
            </a:r>
            <a:r>
              <a:rPr lang="en-ID" sz="4000" dirty="0"/>
              <a:t> juga 6 O</a:t>
            </a:r>
          </a:p>
          <a:p>
            <a:r>
              <a:rPr lang="en-ID" sz="4000" dirty="0" err="1"/>
              <a:t>Maka</a:t>
            </a:r>
            <a:r>
              <a:rPr lang="en-ID" sz="4000" dirty="0"/>
              <a:t>, </a:t>
            </a:r>
            <a:r>
              <a:rPr lang="en-ID" sz="4000" dirty="0" err="1"/>
              <a:t>tambahkan</a:t>
            </a:r>
            <a:r>
              <a:rPr lang="en-ID" sz="4000" dirty="0"/>
              <a:t> </a:t>
            </a:r>
            <a:r>
              <a:rPr lang="en-ID" sz="4000" dirty="0" err="1"/>
              <a:t>pekali</a:t>
            </a:r>
            <a:r>
              <a:rPr lang="en-ID" sz="4000" dirty="0"/>
              <a:t> 4 pada Al dan 3 pada O₂, </a:t>
            </a:r>
            <a:r>
              <a:rPr lang="en-ID" sz="4000" dirty="0" err="1"/>
              <a:t>serta</a:t>
            </a:r>
            <a:r>
              <a:rPr lang="en-ID" sz="4000" dirty="0"/>
              <a:t> 2 pada </a:t>
            </a:r>
            <a:r>
              <a:rPr lang="en-ID" sz="4000" dirty="0" err="1"/>
              <a:t>Al₂O</a:t>
            </a:r>
            <a:r>
              <a:rPr lang="en-ID" sz="4000" dirty="0"/>
              <a:t>₃:</a:t>
            </a:r>
          </a:p>
          <a:p>
            <a:endParaRPr lang="en-ID" sz="4000" dirty="0"/>
          </a:p>
          <a:p>
            <a:r>
              <a:rPr lang="en-ID" sz="4000" dirty="0" err="1"/>
              <a:t>Setara</a:t>
            </a:r>
            <a:r>
              <a:rPr lang="en-ID" sz="4000" dirty="0"/>
              <a:t>:</a:t>
            </a:r>
          </a:p>
          <a:p>
            <a:pPr algn="ctr"/>
            <a:r>
              <a:rPr lang="en-ID" sz="4000" dirty="0"/>
              <a:t>4Al + 3O₂ → 2Al₂O₃ ✅</a:t>
            </a:r>
          </a:p>
          <a:p>
            <a:pPr marL="0" marR="0" lvl="0" indent="0" algn="l" defTabSz="914400" rtl="0" eaLnBrk="1" fontAlgn="auto" latinLnBrk="0" hangingPunct="1">
              <a:lnSpc>
                <a:spcPts val="457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56" b="0" i="0" u="none" strike="noStrike" kern="1200" cap="none" spc="0" normalizeH="0" baseline="0" noProof="0" dirty="0">
              <a:ln>
                <a:noFill/>
              </a:ln>
              <a:solidFill>
                <a:srgbClr val="001A3E"/>
              </a:solidFill>
              <a:effectLst/>
              <a:uLnTx/>
              <a:uFillTx/>
              <a:latin typeface="Nunito"/>
              <a:ea typeface="Nunito"/>
              <a:cs typeface="Nunito"/>
              <a:sym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47653751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CB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015249" y="-327151"/>
            <a:ext cx="4360764" cy="4322640"/>
          </a:xfrm>
          <a:custGeom>
            <a:avLst/>
            <a:gdLst/>
            <a:ahLst/>
            <a:cxnLst/>
            <a:rect l="l" t="t" r="r" b="b"/>
            <a:pathLst>
              <a:path w="4360764" h="4322640">
                <a:moveTo>
                  <a:pt x="0" y="0"/>
                </a:moveTo>
                <a:lnTo>
                  <a:pt x="4360765" y="0"/>
                </a:lnTo>
                <a:lnTo>
                  <a:pt x="4360765" y="4322641"/>
                </a:lnTo>
                <a:lnTo>
                  <a:pt x="0" y="43226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2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1392" b="-2286"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>
            <a:off x="14955229" y="3566890"/>
            <a:ext cx="4360764" cy="4210464"/>
          </a:xfrm>
          <a:custGeom>
            <a:avLst/>
            <a:gdLst/>
            <a:ahLst/>
            <a:cxnLst/>
            <a:rect l="l" t="t" r="r" b="b"/>
            <a:pathLst>
              <a:path w="4360764" h="4210464">
                <a:moveTo>
                  <a:pt x="0" y="0"/>
                </a:moveTo>
                <a:lnTo>
                  <a:pt x="4360764" y="0"/>
                </a:lnTo>
                <a:lnTo>
                  <a:pt x="4360764" y="4210464"/>
                </a:lnTo>
                <a:lnTo>
                  <a:pt x="0" y="42104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2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2062" b="-1507"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>
            <a:off x="1229761" y="963664"/>
            <a:ext cx="16029539" cy="8555766"/>
          </a:xfrm>
          <a:custGeom>
            <a:avLst/>
            <a:gdLst/>
            <a:ahLst/>
            <a:cxnLst/>
            <a:rect l="l" t="t" r="r" b="b"/>
            <a:pathLst>
              <a:path w="16029539" h="8555766">
                <a:moveTo>
                  <a:pt x="0" y="0"/>
                </a:moveTo>
                <a:lnTo>
                  <a:pt x="16029539" y="0"/>
                </a:lnTo>
                <a:lnTo>
                  <a:pt x="16029539" y="8555767"/>
                </a:lnTo>
                <a:lnTo>
                  <a:pt x="0" y="855576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2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>
            <a:off x="1028700" y="767569"/>
            <a:ext cx="16029539" cy="8555766"/>
          </a:xfrm>
          <a:custGeom>
            <a:avLst/>
            <a:gdLst/>
            <a:ahLst/>
            <a:cxnLst/>
            <a:rect l="l" t="t" r="r" b="b"/>
            <a:pathLst>
              <a:path w="16029539" h="8555766">
                <a:moveTo>
                  <a:pt x="0" y="0"/>
                </a:moveTo>
                <a:lnTo>
                  <a:pt x="16029539" y="0"/>
                </a:lnTo>
                <a:lnTo>
                  <a:pt x="16029539" y="8555767"/>
                </a:lnTo>
                <a:lnTo>
                  <a:pt x="0" y="855576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 rot="2183237">
            <a:off x="14288172" y="1776293"/>
            <a:ext cx="1334114" cy="491954"/>
          </a:xfrm>
          <a:custGeom>
            <a:avLst/>
            <a:gdLst/>
            <a:ahLst/>
            <a:cxnLst/>
            <a:rect l="l" t="t" r="r" b="b"/>
            <a:pathLst>
              <a:path w="1334114" h="491954">
                <a:moveTo>
                  <a:pt x="0" y="0"/>
                </a:moveTo>
                <a:lnTo>
                  <a:pt x="1334114" y="0"/>
                </a:lnTo>
                <a:lnTo>
                  <a:pt x="1334114" y="491955"/>
                </a:lnTo>
                <a:lnTo>
                  <a:pt x="0" y="49195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231032">
            <a:off x="541900" y="9748244"/>
            <a:ext cx="1375722" cy="206358"/>
          </a:xfrm>
          <a:custGeom>
            <a:avLst/>
            <a:gdLst/>
            <a:ahLst/>
            <a:cxnLst/>
            <a:rect l="l" t="t" r="r" b="b"/>
            <a:pathLst>
              <a:path w="1375722" h="206358">
                <a:moveTo>
                  <a:pt x="0" y="0"/>
                </a:moveTo>
                <a:lnTo>
                  <a:pt x="1375722" y="0"/>
                </a:lnTo>
                <a:lnTo>
                  <a:pt x="1375722" y="206358"/>
                </a:lnTo>
                <a:lnTo>
                  <a:pt x="0" y="20635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alphaModFix amt="68000"/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>
            <a:off x="17399525" y="375428"/>
            <a:ext cx="462997" cy="1089405"/>
          </a:xfrm>
          <a:custGeom>
            <a:avLst/>
            <a:gdLst/>
            <a:ahLst/>
            <a:cxnLst/>
            <a:rect l="l" t="t" r="r" b="b"/>
            <a:pathLst>
              <a:path w="462997" h="1089405">
                <a:moveTo>
                  <a:pt x="0" y="0"/>
                </a:moveTo>
                <a:lnTo>
                  <a:pt x="462997" y="0"/>
                </a:lnTo>
                <a:lnTo>
                  <a:pt x="462997" y="1089406"/>
                </a:lnTo>
                <a:lnTo>
                  <a:pt x="0" y="108940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1" name="Freeform 11"/>
          <p:cNvSpPr/>
          <p:nvPr/>
        </p:nvSpPr>
        <p:spPr>
          <a:xfrm rot="5400000">
            <a:off x="-1746794" y="6772186"/>
            <a:ext cx="4720037" cy="153401"/>
          </a:xfrm>
          <a:custGeom>
            <a:avLst/>
            <a:gdLst/>
            <a:ahLst/>
            <a:cxnLst/>
            <a:rect l="l" t="t" r="r" b="b"/>
            <a:pathLst>
              <a:path w="4720037" h="153401">
                <a:moveTo>
                  <a:pt x="0" y="0"/>
                </a:moveTo>
                <a:lnTo>
                  <a:pt x="4720037" y="0"/>
                </a:lnTo>
                <a:lnTo>
                  <a:pt x="4720037" y="153401"/>
                </a:lnTo>
                <a:lnTo>
                  <a:pt x="0" y="15340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alphaModFix amt="70000"/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2" name="TextBox 12"/>
          <p:cNvSpPr txBox="1"/>
          <p:nvPr/>
        </p:nvSpPr>
        <p:spPr>
          <a:xfrm>
            <a:off x="9677399" y="3913849"/>
            <a:ext cx="7393584" cy="55075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ID" sz="4000" dirty="0"/>
              <a:t>C = 1, H = 4, O = 2 (</a:t>
            </a:r>
            <a:r>
              <a:rPr lang="en-ID" sz="4000" dirty="0" err="1"/>
              <a:t>kiri</a:t>
            </a:r>
            <a:r>
              <a:rPr lang="en-ID" sz="4000" dirty="0"/>
              <a:t>)</a:t>
            </a:r>
          </a:p>
          <a:p>
            <a:r>
              <a:rPr lang="en-ID" sz="4000" dirty="0" err="1"/>
              <a:t>Kanan</a:t>
            </a:r>
            <a:r>
              <a:rPr lang="en-ID" sz="4000" dirty="0"/>
              <a:t>: CO₂ (1C, 2O), H₂O (2H, 1O)</a:t>
            </a:r>
          </a:p>
          <a:p>
            <a:r>
              <a:rPr lang="en-ID" sz="4000" dirty="0" err="1"/>
              <a:t>Tambah</a:t>
            </a:r>
            <a:r>
              <a:rPr lang="en-ID" sz="4000" dirty="0"/>
              <a:t> 2 pada H₂O → H = 4</a:t>
            </a:r>
          </a:p>
          <a:p>
            <a:r>
              <a:rPr lang="en-ID" sz="4000" dirty="0" err="1"/>
              <a:t>Jumlah</a:t>
            </a:r>
            <a:r>
              <a:rPr lang="en-ID" sz="4000" dirty="0"/>
              <a:t> O = 2 (CO₂) + 2 (</a:t>
            </a:r>
            <a:r>
              <a:rPr lang="en-ID" sz="4000" dirty="0" err="1"/>
              <a:t>dari</a:t>
            </a:r>
            <a:r>
              <a:rPr lang="en-ID" sz="4000" dirty="0"/>
              <a:t> 2H₂O) = 4 → </a:t>
            </a:r>
            <a:r>
              <a:rPr lang="en-ID" sz="4000" dirty="0" err="1"/>
              <a:t>letak</a:t>
            </a:r>
            <a:r>
              <a:rPr lang="en-ID" sz="4000" dirty="0"/>
              <a:t> 2 pada O₂</a:t>
            </a:r>
          </a:p>
          <a:p>
            <a:endParaRPr lang="en-ID" sz="4000" dirty="0"/>
          </a:p>
          <a:p>
            <a:r>
              <a:rPr lang="en-ID" sz="4000" dirty="0" err="1"/>
              <a:t>Setara</a:t>
            </a:r>
            <a:r>
              <a:rPr lang="en-ID" sz="4000" dirty="0"/>
              <a:t>:</a:t>
            </a:r>
          </a:p>
          <a:p>
            <a:r>
              <a:rPr lang="en-ID" sz="4000" dirty="0"/>
              <a:t>CH₄ + 2O₂ → CO₂ + 2H₂O ✅</a:t>
            </a:r>
          </a:p>
          <a:p>
            <a:pPr marL="0" marR="0" lvl="0" indent="0" algn="l" defTabSz="914400" rtl="0" eaLnBrk="1" fontAlgn="auto" latinLnBrk="0" hangingPunct="1">
              <a:lnSpc>
                <a:spcPts val="457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56" b="0" i="0" u="none" strike="noStrike" kern="1200" cap="none" spc="0" normalizeH="0" baseline="0" noProof="0" dirty="0">
              <a:ln>
                <a:noFill/>
              </a:ln>
              <a:solidFill>
                <a:srgbClr val="001A3E"/>
              </a:solidFill>
              <a:effectLst/>
              <a:uLnTx/>
              <a:uFillTx/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641329" y="1532316"/>
            <a:ext cx="9346020" cy="16619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5400" b="1" i="0" u="none" strike="noStrike" kern="1200" cap="none" spc="0" normalizeH="0" baseline="0" noProof="0" dirty="0">
                <a:ln>
                  <a:noFill/>
                </a:ln>
                <a:solidFill>
                  <a:srgbClr val="001A3E"/>
                </a:solidFill>
                <a:effectLst/>
                <a:uLnTx/>
                <a:uFillTx/>
                <a:latin typeface="Roboto Bold"/>
                <a:ea typeface="Roboto Bold"/>
                <a:cs typeface="Roboto Bold"/>
                <a:sym typeface="Roboto Bold"/>
              </a:rPr>
              <a:t>5. Contoh-Contoh Penyamaan Persamaan Kimia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1A3E"/>
              </a:solidFill>
              <a:effectLst/>
              <a:uLnTx/>
              <a:uFillTx/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15" name="TextBox 12">
            <a:extLst>
              <a:ext uri="{FF2B5EF4-FFF2-40B4-BE49-F238E27FC236}">
                <a16:creationId xmlns:a16="http://schemas.microsoft.com/office/drawing/2014/main" id="{12EDFE00-8A7D-4BDA-9838-6D6BC36488D8}"/>
              </a:ext>
            </a:extLst>
          </p:cNvPr>
          <p:cNvSpPr txBox="1"/>
          <p:nvPr/>
        </p:nvSpPr>
        <p:spPr>
          <a:xfrm>
            <a:off x="1662111" y="3907506"/>
            <a:ext cx="7302007" cy="24297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ID" sz="4000" b="1" dirty="0" err="1"/>
              <a:t>Contoh</a:t>
            </a:r>
            <a:r>
              <a:rPr lang="en-ID" sz="4000" b="1" dirty="0"/>
              <a:t> 3:</a:t>
            </a:r>
          </a:p>
          <a:p>
            <a:r>
              <a:rPr lang="en-ID" sz="4000" dirty="0" err="1"/>
              <a:t>Tindak</a:t>
            </a:r>
            <a:r>
              <a:rPr lang="en-ID" sz="4000" dirty="0"/>
              <a:t> </a:t>
            </a:r>
            <a:r>
              <a:rPr lang="en-ID" sz="4000" dirty="0" err="1"/>
              <a:t>balas</a:t>
            </a:r>
            <a:r>
              <a:rPr lang="en-ID" sz="4000" dirty="0"/>
              <a:t> </a:t>
            </a:r>
            <a:r>
              <a:rPr lang="en-ID" sz="4000" dirty="0" err="1"/>
              <a:t>pembakaran</a:t>
            </a:r>
            <a:r>
              <a:rPr lang="en-ID" sz="4000" dirty="0"/>
              <a:t> </a:t>
            </a:r>
            <a:r>
              <a:rPr lang="en-ID" sz="4000" dirty="0" err="1"/>
              <a:t>metana</a:t>
            </a:r>
            <a:r>
              <a:rPr lang="en-ID" sz="4000" dirty="0"/>
              <a:t>:</a:t>
            </a:r>
          </a:p>
          <a:p>
            <a:r>
              <a:rPr lang="en-ID" sz="4000" dirty="0"/>
              <a:t>CH₄ + O₂ → CO₂ + H₂O</a:t>
            </a:r>
          </a:p>
          <a:p>
            <a:pPr marL="0" marR="0" lvl="0" indent="0" algn="l" defTabSz="914400" rtl="0" eaLnBrk="1" fontAlgn="auto" latinLnBrk="0" hangingPunct="1">
              <a:lnSpc>
                <a:spcPts val="4571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56" b="0" i="0" u="none" strike="noStrike" kern="1200" cap="none" spc="0" normalizeH="0" baseline="0" noProof="0" dirty="0">
              <a:ln>
                <a:noFill/>
              </a:ln>
              <a:solidFill>
                <a:srgbClr val="001A3E"/>
              </a:solidFill>
              <a:effectLst/>
              <a:uLnTx/>
              <a:uFillTx/>
              <a:latin typeface="Nunito"/>
              <a:ea typeface="Nunito"/>
              <a:cs typeface="Nunito"/>
              <a:sym typeface="Nunito"/>
            </a:endParaRPr>
          </a:p>
        </p:txBody>
      </p:sp>
    </p:spTree>
    <p:extLst>
      <p:ext uri="{BB962C8B-B14F-4D97-AF65-F5344CB8AC3E}">
        <p14:creationId xmlns:p14="http://schemas.microsoft.com/office/powerpoint/2010/main" val="6002169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661</Words>
  <Application>Microsoft Office PowerPoint</Application>
  <PresentationFormat>Custom</PresentationFormat>
  <Paragraphs>91</Paragraphs>
  <Slides>12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Calibri</vt:lpstr>
      <vt:lpstr>Nunito Medium</vt:lpstr>
      <vt:lpstr>Roboto Bold</vt:lpstr>
      <vt:lpstr>Nunito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Dinda Natalisa</cp:lastModifiedBy>
  <cp:revision>7</cp:revision>
  <dcterms:created xsi:type="dcterms:W3CDTF">2006-08-16T00:00:00Z</dcterms:created>
  <dcterms:modified xsi:type="dcterms:W3CDTF">2025-07-29T06:44:37Z</dcterms:modified>
  <dc:identifier>DAGueeg8haI</dc:identifier>
</cp:coreProperties>
</file>