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6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Loubag Bold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8909" y="1896115"/>
            <a:ext cx="12430182" cy="6494770"/>
          </a:xfrm>
          <a:custGeom>
            <a:avLst/>
            <a:gdLst/>
            <a:ahLst/>
            <a:cxnLst/>
            <a:rect l="l" t="t" r="r" b="b"/>
            <a:pathLst>
              <a:path w="12430182" h="6494770">
                <a:moveTo>
                  <a:pt x="0" y="0"/>
                </a:moveTo>
                <a:lnTo>
                  <a:pt x="12430182" y="0"/>
                </a:lnTo>
                <a:lnTo>
                  <a:pt x="12430182" y="6494770"/>
                </a:lnTo>
                <a:lnTo>
                  <a:pt x="0" y="6494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8422" y="1520978"/>
            <a:ext cx="2539885" cy="2019208"/>
          </a:xfrm>
          <a:custGeom>
            <a:avLst/>
            <a:gdLst/>
            <a:ahLst/>
            <a:cxnLst/>
            <a:rect l="l" t="t" r="r" b="b"/>
            <a:pathLst>
              <a:path w="2539885" h="2019208">
                <a:moveTo>
                  <a:pt x="0" y="0"/>
                </a:moveTo>
                <a:lnTo>
                  <a:pt x="2539884" y="0"/>
                </a:lnTo>
                <a:lnTo>
                  <a:pt x="2539884" y="2019209"/>
                </a:lnTo>
                <a:lnTo>
                  <a:pt x="0" y="2019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35835" y="3517005"/>
            <a:ext cx="12034068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fi-FI" sz="8800" b="1" spc="448" dirty="0">
                <a:solidFill>
                  <a:srgbClr val="1A1A1A"/>
                </a:solidFill>
                <a:latin typeface="Loubag Bold"/>
                <a:ea typeface="Loubag Bold"/>
                <a:cs typeface="Loubag Bold"/>
                <a:sym typeface="Loubag Bold"/>
              </a:rPr>
              <a:t>Penyamaan Persamaan Kimia</a:t>
            </a:r>
            <a:endParaRPr lang="en-US" sz="8800" b="1" spc="448" dirty="0">
              <a:solidFill>
                <a:srgbClr val="1A1A1A"/>
              </a:solidFill>
              <a:latin typeface="Loubag Bold"/>
              <a:ea typeface="Loubag Bold"/>
              <a:cs typeface="Loubag Bold"/>
              <a:sym typeface="Loubag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28908" y="6893146"/>
            <a:ext cx="11637952" cy="52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4000" b="1" spc="111" dirty="0">
                <a:solidFill>
                  <a:srgbClr val="FE592F"/>
                </a:solidFill>
                <a:latin typeface="Loubag Bold"/>
                <a:ea typeface="Loubag Bold"/>
                <a:cs typeface="Loubag Bold"/>
                <a:sym typeface="Loubag Bold"/>
              </a:rPr>
              <a:t>Latihan </a:t>
            </a:r>
            <a:r>
              <a:rPr lang="en-US" sz="4000" b="1" spc="111" dirty="0" err="1">
                <a:solidFill>
                  <a:srgbClr val="FE592F"/>
                </a:solidFill>
                <a:latin typeface="Loubag Bold"/>
                <a:ea typeface="Loubag Bold"/>
                <a:cs typeface="Loubag Bold"/>
                <a:sym typeface="Loubag Bold"/>
              </a:rPr>
              <a:t>Esei</a:t>
            </a:r>
            <a:r>
              <a:rPr lang="en-US" sz="4000" b="1" spc="111" dirty="0">
                <a:solidFill>
                  <a:srgbClr val="FE592F"/>
                </a:solidFill>
                <a:latin typeface="Loubag Bold"/>
                <a:ea typeface="Loubag Bold"/>
                <a:cs typeface="Loubag Bold"/>
                <a:sym typeface="Loubag Bold"/>
              </a:rPr>
              <a:t>: </a:t>
            </a:r>
          </a:p>
        </p:txBody>
      </p:sp>
      <p:sp>
        <p:nvSpPr>
          <p:cNvPr id="8" name="Freeform 8"/>
          <p:cNvSpPr/>
          <p:nvPr/>
        </p:nvSpPr>
        <p:spPr>
          <a:xfrm>
            <a:off x="13947475" y="886148"/>
            <a:ext cx="2823233" cy="2840989"/>
          </a:xfrm>
          <a:custGeom>
            <a:avLst/>
            <a:gdLst/>
            <a:ahLst/>
            <a:cxnLst/>
            <a:rect l="l" t="t" r="r" b="b"/>
            <a:pathLst>
              <a:path w="2823233" h="2840989">
                <a:moveTo>
                  <a:pt x="0" y="0"/>
                </a:moveTo>
                <a:lnTo>
                  <a:pt x="2823233" y="0"/>
                </a:lnTo>
                <a:lnTo>
                  <a:pt x="2823233" y="2840989"/>
                </a:lnTo>
                <a:lnTo>
                  <a:pt x="0" y="2840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72687">
            <a:off x="13873911" y="6950684"/>
            <a:ext cx="1385898" cy="2157040"/>
          </a:xfrm>
          <a:custGeom>
            <a:avLst/>
            <a:gdLst/>
            <a:ahLst/>
            <a:cxnLst/>
            <a:rect l="l" t="t" r="r" b="b"/>
            <a:pathLst>
              <a:path w="1385898" h="2157040">
                <a:moveTo>
                  <a:pt x="0" y="0"/>
                </a:moveTo>
                <a:lnTo>
                  <a:pt x="1385899" y="0"/>
                </a:lnTo>
                <a:lnTo>
                  <a:pt x="1385899" y="2157041"/>
                </a:lnTo>
                <a:lnTo>
                  <a:pt x="0" y="2157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46923" y="8940703"/>
            <a:ext cx="7194155" cy="948302"/>
            <a:chOff x="0" y="0"/>
            <a:chExt cx="3083093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83093" cy="406400"/>
            </a:xfrm>
            <a:custGeom>
              <a:avLst/>
              <a:gdLst/>
              <a:ahLst/>
              <a:cxnLst/>
              <a:rect l="l" t="t" r="r" b="b"/>
              <a:pathLst>
                <a:path w="3083093" h="406400">
                  <a:moveTo>
                    <a:pt x="2879893" y="0"/>
                  </a:moveTo>
                  <a:cubicBezTo>
                    <a:pt x="2992117" y="0"/>
                    <a:pt x="3083093" y="90976"/>
                    <a:pt x="3083093" y="203200"/>
                  </a:cubicBezTo>
                  <a:cubicBezTo>
                    <a:pt x="3083093" y="315424"/>
                    <a:pt x="2992117" y="406400"/>
                    <a:pt x="287989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AD3F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3083093" cy="492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8394" y="6482512"/>
            <a:ext cx="2741029" cy="2840444"/>
          </a:xfrm>
          <a:custGeom>
            <a:avLst/>
            <a:gdLst/>
            <a:ahLst/>
            <a:cxnLst/>
            <a:rect l="l" t="t" r="r" b="b"/>
            <a:pathLst>
              <a:path w="2741029" h="2840444">
                <a:moveTo>
                  <a:pt x="0" y="0"/>
                </a:moveTo>
                <a:lnTo>
                  <a:pt x="2741029" y="0"/>
                </a:lnTo>
                <a:lnTo>
                  <a:pt x="2741029" y="2840444"/>
                </a:lnTo>
                <a:lnTo>
                  <a:pt x="0" y="28404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6131" y="3798518"/>
            <a:ext cx="17635738" cy="2865807"/>
          </a:xfrm>
          <a:custGeom>
            <a:avLst/>
            <a:gdLst/>
            <a:ahLst/>
            <a:cxnLst/>
            <a:rect l="l" t="t" r="r" b="b"/>
            <a:pathLst>
              <a:path w="17635738" h="2865807">
                <a:moveTo>
                  <a:pt x="0" y="0"/>
                </a:moveTo>
                <a:lnTo>
                  <a:pt x="17635738" y="0"/>
                </a:lnTo>
                <a:lnTo>
                  <a:pt x="17635738" y="2865807"/>
                </a:lnTo>
                <a:lnTo>
                  <a:pt x="0" y="2865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52733">
            <a:off x="13869239" y="5143500"/>
            <a:ext cx="2665323" cy="2665323"/>
          </a:xfrm>
          <a:custGeom>
            <a:avLst/>
            <a:gdLst/>
            <a:ahLst/>
            <a:cxnLst/>
            <a:rect l="l" t="t" r="r" b="b"/>
            <a:pathLst>
              <a:path w="2665323" h="2665323">
                <a:moveTo>
                  <a:pt x="0" y="0"/>
                </a:moveTo>
                <a:lnTo>
                  <a:pt x="2665322" y="0"/>
                </a:lnTo>
                <a:lnTo>
                  <a:pt x="2665322" y="2665323"/>
                </a:lnTo>
                <a:lnTo>
                  <a:pt x="0" y="26653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6309">
            <a:off x="2387896" y="7200900"/>
            <a:ext cx="2373950" cy="2378906"/>
          </a:xfrm>
          <a:custGeom>
            <a:avLst/>
            <a:gdLst/>
            <a:ahLst/>
            <a:cxnLst/>
            <a:rect l="l" t="t" r="r" b="b"/>
            <a:pathLst>
              <a:path w="2373950" h="2378906">
                <a:moveTo>
                  <a:pt x="0" y="0"/>
                </a:moveTo>
                <a:lnTo>
                  <a:pt x="2373950" y="0"/>
                </a:lnTo>
                <a:lnTo>
                  <a:pt x="2373950" y="2378906"/>
                </a:lnTo>
                <a:lnTo>
                  <a:pt x="0" y="2378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41551" y="1344764"/>
            <a:ext cx="1789988" cy="1789988"/>
          </a:xfrm>
          <a:custGeom>
            <a:avLst/>
            <a:gdLst/>
            <a:ahLst/>
            <a:cxnLst/>
            <a:rect l="l" t="t" r="r" b="b"/>
            <a:pathLst>
              <a:path w="1789988" h="1789988">
                <a:moveTo>
                  <a:pt x="0" y="0"/>
                </a:moveTo>
                <a:lnTo>
                  <a:pt x="1789988" y="0"/>
                </a:lnTo>
                <a:lnTo>
                  <a:pt x="1789988" y="1789987"/>
                </a:lnTo>
                <a:lnTo>
                  <a:pt x="0" y="1789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81162" y="4464837"/>
            <a:ext cx="1512341" cy="1357326"/>
          </a:xfrm>
          <a:custGeom>
            <a:avLst/>
            <a:gdLst/>
            <a:ahLst/>
            <a:cxnLst/>
            <a:rect l="l" t="t" r="r" b="b"/>
            <a:pathLst>
              <a:path w="1512341" h="1357326">
                <a:moveTo>
                  <a:pt x="0" y="0"/>
                </a:moveTo>
                <a:lnTo>
                  <a:pt x="1512342" y="0"/>
                </a:lnTo>
                <a:lnTo>
                  <a:pt x="1512342" y="1357326"/>
                </a:lnTo>
                <a:lnTo>
                  <a:pt x="0" y="13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08383" y="4448175"/>
            <a:ext cx="9593517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  <a:spcBef>
                <a:spcPct val="0"/>
              </a:spcBef>
            </a:pPr>
            <a:r>
              <a:rPr lang="en-US" sz="12000" b="1" spc="480">
                <a:solidFill>
                  <a:srgbClr val="000000"/>
                </a:solidFill>
                <a:latin typeface="Loubag Bold"/>
                <a:ea typeface="Loubag Bold"/>
                <a:cs typeface="Loubag Bold"/>
                <a:sym typeface="Loubag Bold"/>
              </a:rPr>
              <a:t>LETSGO!</a:t>
            </a:r>
          </a:p>
        </p:txBody>
      </p:sp>
      <p:sp>
        <p:nvSpPr>
          <p:cNvPr id="8" name="Freeform 8"/>
          <p:cNvSpPr/>
          <p:nvPr/>
        </p:nvSpPr>
        <p:spPr>
          <a:xfrm rot="88057">
            <a:off x="11198275" y="636106"/>
            <a:ext cx="3296449" cy="1561693"/>
          </a:xfrm>
          <a:custGeom>
            <a:avLst/>
            <a:gdLst/>
            <a:ahLst/>
            <a:cxnLst/>
            <a:rect l="l" t="t" r="r" b="b"/>
            <a:pathLst>
              <a:path w="3296449" h="1561693">
                <a:moveTo>
                  <a:pt x="0" y="0"/>
                </a:moveTo>
                <a:lnTo>
                  <a:pt x="3296449" y="0"/>
                </a:lnTo>
                <a:lnTo>
                  <a:pt x="3296449" y="1561693"/>
                </a:lnTo>
                <a:lnTo>
                  <a:pt x="0" y="15616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85048">
            <a:off x="9285272" y="8773628"/>
            <a:ext cx="2161943" cy="2161943"/>
          </a:xfrm>
          <a:custGeom>
            <a:avLst/>
            <a:gdLst/>
            <a:ahLst/>
            <a:cxnLst/>
            <a:rect l="l" t="t" r="r" b="b"/>
            <a:pathLst>
              <a:path w="2161943" h="2161943">
                <a:moveTo>
                  <a:pt x="0" y="0"/>
                </a:moveTo>
                <a:lnTo>
                  <a:pt x="2161943" y="0"/>
                </a:lnTo>
                <a:lnTo>
                  <a:pt x="2161943" y="2161943"/>
                </a:lnTo>
                <a:lnTo>
                  <a:pt x="0" y="2161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99595">
            <a:off x="112054" y="-52271"/>
            <a:ext cx="2161943" cy="2161943"/>
          </a:xfrm>
          <a:custGeom>
            <a:avLst/>
            <a:gdLst/>
            <a:ahLst/>
            <a:cxnLst/>
            <a:rect l="l" t="t" r="r" b="b"/>
            <a:pathLst>
              <a:path w="2161943" h="2161943">
                <a:moveTo>
                  <a:pt x="0" y="0"/>
                </a:moveTo>
                <a:lnTo>
                  <a:pt x="2161943" y="0"/>
                </a:lnTo>
                <a:lnTo>
                  <a:pt x="2161943" y="2161942"/>
                </a:lnTo>
                <a:lnTo>
                  <a:pt x="0" y="21619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66309">
            <a:off x="16881900" y="-1081446"/>
            <a:ext cx="2373950" cy="2378906"/>
          </a:xfrm>
          <a:custGeom>
            <a:avLst/>
            <a:gdLst/>
            <a:ahLst/>
            <a:cxnLst/>
            <a:rect l="l" t="t" r="r" b="b"/>
            <a:pathLst>
              <a:path w="2373950" h="2378906">
                <a:moveTo>
                  <a:pt x="0" y="0"/>
                </a:moveTo>
                <a:lnTo>
                  <a:pt x="2373950" y="0"/>
                </a:lnTo>
                <a:lnTo>
                  <a:pt x="2373950" y="2378906"/>
                </a:lnTo>
                <a:lnTo>
                  <a:pt x="0" y="237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0"/>
            <a:ext cx="17678400" cy="10287000"/>
          </a:xfrm>
          <a:custGeom>
            <a:avLst/>
            <a:gdLst/>
            <a:ahLst/>
            <a:cxnLst/>
            <a:rect l="l" t="t" r="r" b="b"/>
            <a:pathLst>
              <a:path w="12637541" h="8182808">
                <a:moveTo>
                  <a:pt x="0" y="0"/>
                </a:moveTo>
                <a:lnTo>
                  <a:pt x="12637541" y="0"/>
                </a:lnTo>
                <a:lnTo>
                  <a:pt x="12637541" y="8182808"/>
                </a:lnTo>
                <a:lnTo>
                  <a:pt x="0" y="8182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0977" y="2244090"/>
            <a:ext cx="14961102" cy="6571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ID" sz="3200" dirty="0" err="1"/>
              <a:t>Terangkan</a:t>
            </a:r>
            <a:r>
              <a:rPr lang="en-ID" sz="3200" dirty="0"/>
              <a:t> </a:t>
            </a:r>
            <a:r>
              <a:rPr lang="en-ID" sz="3200" dirty="0" err="1"/>
              <a:t>maksud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kimia</a:t>
            </a:r>
            <a:r>
              <a:rPr lang="en-ID" sz="3200" dirty="0"/>
              <a:t> dan </a:t>
            </a:r>
            <a:r>
              <a:rPr lang="en-ID" sz="3200" dirty="0" err="1"/>
              <a:t>nyatakan</a:t>
            </a:r>
            <a:r>
              <a:rPr lang="en-ID" sz="3200" dirty="0"/>
              <a:t> </a:t>
            </a:r>
            <a:r>
              <a:rPr lang="en-ID" sz="3200" dirty="0" err="1"/>
              <a:t>kepentingannya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bidang</a:t>
            </a:r>
            <a:r>
              <a:rPr lang="en-ID" sz="3200" dirty="0"/>
              <a:t> </a:t>
            </a:r>
            <a:r>
              <a:rPr lang="en-ID" sz="3200" dirty="0" err="1"/>
              <a:t>kimia</a:t>
            </a:r>
            <a:r>
              <a:rPr lang="en-ID" sz="32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ID" sz="3200" dirty="0" err="1"/>
              <a:t>Tulis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kimia</a:t>
            </a:r>
            <a:r>
              <a:rPr lang="en-ID" sz="3200" dirty="0"/>
              <a:t> </a:t>
            </a:r>
            <a:r>
              <a:rPr lang="en-ID" sz="3200" dirty="0" err="1"/>
              <a:t>tidak</a:t>
            </a:r>
            <a:r>
              <a:rPr lang="en-ID" sz="3200" dirty="0"/>
              <a:t> </a:t>
            </a:r>
            <a:r>
              <a:rPr lang="en-ID" sz="3200" dirty="0" err="1"/>
              <a:t>seimbang</a:t>
            </a:r>
            <a:r>
              <a:rPr lang="en-ID" sz="3200" dirty="0"/>
              <a:t> </a:t>
            </a:r>
            <a:r>
              <a:rPr lang="en-ID" sz="3200" dirty="0" err="1"/>
              <a:t>bagi</a:t>
            </a:r>
            <a:r>
              <a:rPr lang="en-ID" sz="3200" dirty="0"/>
              <a:t> </a:t>
            </a:r>
            <a:r>
              <a:rPr lang="en-ID" sz="3200" dirty="0" err="1"/>
              <a:t>tindak</a:t>
            </a:r>
            <a:r>
              <a:rPr lang="en-ID" sz="3200" dirty="0"/>
              <a:t> </a:t>
            </a:r>
            <a:r>
              <a:rPr lang="en-ID" sz="3200" dirty="0" err="1"/>
              <a:t>balas</a:t>
            </a:r>
            <a:r>
              <a:rPr lang="en-ID" sz="3200" dirty="0"/>
              <a:t> </a:t>
            </a:r>
            <a:r>
              <a:rPr lang="en-ID" sz="3200" dirty="0" err="1"/>
              <a:t>antara</a:t>
            </a:r>
            <a:r>
              <a:rPr lang="en-ID" sz="3200" dirty="0"/>
              <a:t> natrium dan </a:t>
            </a:r>
            <a:r>
              <a:rPr lang="en-ID" sz="3200" dirty="0" err="1"/>
              <a:t>klorin</a:t>
            </a:r>
            <a:r>
              <a:rPr lang="en-ID" sz="3200" dirty="0"/>
              <a:t> </a:t>
            </a:r>
            <a:r>
              <a:rPr lang="en-ID" sz="3200" dirty="0" err="1"/>
              <a:t>untuk</a:t>
            </a:r>
            <a:r>
              <a:rPr lang="en-ID" sz="3200" dirty="0"/>
              <a:t> </a:t>
            </a:r>
            <a:r>
              <a:rPr lang="en-ID" sz="3200" dirty="0" err="1"/>
              <a:t>membentuk</a:t>
            </a:r>
            <a:r>
              <a:rPr lang="en-ID" sz="3200" dirty="0"/>
              <a:t> natrium </a:t>
            </a:r>
            <a:r>
              <a:rPr lang="en-ID" sz="3200" dirty="0" err="1"/>
              <a:t>klorida</a:t>
            </a:r>
            <a:r>
              <a:rPr lang="en-ID" sz="3200" dirty="0"/>
              <a:t>. </a:t>
            </a:r>
            <a:r>
              <a:rPr lang="en-ID" sz="3200" dirty="0" err="1"/>
              <a:t>Kemudian</a:t>
            </a:r>
            <a:r>
              <a:rPr lang="en-ID" sz="3200" dirty="0"/>
              <a:t>, </a:t>
            </a:r>
            <a:r>
              <a:rPr lang="en-ID" sz="3200" dirty="0" err="1"/>
              <a:t>setarakan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tersebut</a:t>
            </a:r>
            <a:r>
              <a:rPr lang="en-ID" sz="3200" dirty="0"/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ID" sz="3200" dirty="0" err="1"/>
              <a:t>Setarakan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berikut</a:t>
            </a:r>
            <a:r>
              <a:rPr lang="en-ID" sz="3200" dirty="0"/>
              <a:t> dan </a:t>
            </a:r>
            <a:r>
              <a:rPr lang="en-ID" sz="3200" dirty="0" err="1"/>
              <a:t>tunjukkan</a:t>
            </a:r>
            <a:r>
              <a:rPr lang="en-ID" sz="3200" dirty="0"/>
              <a:t> </a:t>
            </a:r>
            <a:r>
              <a:rPr lang="en-ID" sz="3200" dirty="0" err="1"/>
              <a:t>langkah-langkah</a:t>
            </a:r>
            <a:r>
              <a:rPr lang="en-ID" sz="3200" dirty="0"/>
              <a:t> </a:t>
            </a:r>
            <a:r>
              <a:rPr lang="en-ID" sz="3200" dirty="0" err="1"/>
              <a:t>pengiraan</a:t>
            </a:r>
            <a:r>
              <a:rPr lang="en-ID" sz="3200" dirty="0"/>
              <a:t> </a:t>
            </a:r>
            <a:r>
              <a:rPr lang="en-ID" sz="3200" dirty="0" err="1"/>
              <a:t>anda</a:t>
            </a:r>
            <a:r>
              <a:rPr lang="en-ID" sz="3200" dirty="0"/>
              <a:t>:</a:t>
            </a:r>
          </a:p>
          <a:p>
            <a:pPr>
              <a:lnSpc>
                <a:spcPct val="150000"/>
              </a:lnSpc>
            </a:pPr>
            <a:r>
              <a:rPr lang="en-ID" sz="3200" dirty="0"/>
              <a:t>						Fe + O₂ → </a:t>
            </a:r>
            <a:r>
              <a:rPr lang="en-ID" sz="3200" dirty="0" err="1"/>
              <a:t>Fe₂O</a:t>
            </a:r>
            <a:r>
              <a:rPr lang="en-ID" sz="3200" dirty="0"/>
              <a:t>₃</a:t>
            </a:r>
          </a:p>
          <a:p>
            <a:pPr>
              <a:lnSpc>
                <a:spcPct val="150000"/>
              </a:lnSpc>
            </a:pPr>
            <a:r>
              <a:rPr lang="en-ID" sz="3200" dirty="0"/>
              <a:t>4. </a:t>
            </a:r>
            <a:r>
              <a:rPr lang="en-ID" sz="3200" dirty="0" err="1"/>
              <a:t>Tulis</a:t>
            </a:r>
            <a:r>
              <a:rPr lang="en-ID" sz="3200" dirty="0"/>
              <a:t> dan </a:t>
            </a:r>
            <a:r>
              <a:rPr lang="en-ID" sz="3200" dirty="0" err="1"/>
              <a:t>setarakan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kimia</a:t>
            </a:r>
            <a:r>
              <a:rPr lang="en-ID" sz="3200" dirty="0"/>
              <a:t> </a:t>
            </a:r>
            <a:r>
              <a:rPr lang="en-ID" sz="3200" dirty="0" err="1"/>
              <a:t>bagi</a:t>
            </a:r>
            <a:r>
              <a:rPr lang="en-ID" sz="3200" dirty="0"/>
              <a:t> </a:t>
            </a:r>
            <a:r>
              <a:rPr lang="en-ID" sz="3200" dirty="0" err="1"/>
              <a:t>tindak</a:t>
            </a:r>
            <a:r>
              <a:rPr lang="en-ID" sz="3200" dirty="0"/>
              <a:t> </a:t>
            </a:r>
            <a:r>
              <a:rPr lang="en-ID" sz="3200" dirty="0" err="1"/>
              <a:t>balas</a:t>
            </a:r>
            <a:r>
              <a:rPr lang="en-ID" sz="3200" dirty="0"/>
              <a:t> </a:t>
            </a:r>
            <a:r>
              <a:rPr lang="en-ID" sz="3200" dirty="0" err="1"/>
              <a:t>antara</a:t>
            </a:r>
            <a:r>
              <a:rPr lang="en-ID" sz="3200" dirty="0"/>
              <a:t> aluminium </a:t>
            </a:r>
            <a:r>
              <a:rPr lang="en-ID" sz="3200" dirty="0" err="1"/>
              <a:t>dengan</a:t>
            </a:r>
            <a:r>
              <a:rPr lang="en-ID" sz="3200" dirty="0"/>
              <a:t> </a:t>
            </a:r>
            <a:r>
              <a:rPr lang="en-ID" sz="3200" dirty="0" err="1"/>
              <a:t>asid</a:t>
            </a:r>
            <a:r>
              <a:rPr lang="en-ID" sz="3200" dirty="0"/>
              <a:t>     </a:t>
            </a:r>
          </a:p>
          <a:p>
            <a:pPr>
              <a:lnSpc>
                <a:spcPct val="150000"/>
              </a:lnSpc>
            </a:pPr>
            <a:r>
              <a:rPr lang="en-ID" sz="3200" dirty="0"/>
              <a:t>     </a:t>
            </a:r>
            <a:r>
              <a:rPr lang="en-ID" sz="3200" dirty="0" err="1"/>
              <a:t>hidroklorik</a:t>
            </a:r>
            <a:r>
              <a:rPr lang="en-ID" sz="3200" dirty="0"/>
              <a:t> yang </a:t>
            </a:r>
            <a:r>
              <a:rPr lang="en-ID" sz="3200" dirty="0" err="1"/>
              <a:t>menghasilkan</a:t>
            </a:r>
            <a:r>
              <a:rPr lang="en-ID" sz="3200" dirty="0"/>
              <a:t> aluminium </a:t>
            </a:r>
            <a:r>
              <a:rPr lang="en-ID" sz="3200" dirty="0" err="1"/>
              <a:t>klorida</a:t>
            </a:r>
            <a:r>
              <a:rPr lang="en-ID" sz="3200" dirty="0"/>
              <a:t> dan gas </a:t>
            </a:r>
            <a:r>
              <a:rPr lang="en-ID" sz="3200" dirty="0" err="1"/>
              <a:t>hidrogen</a:t>
            </a:r>
            <a:r>
              <a:rPr lang="en-ID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ID" sz="3200" dirty="0"/>
              <a:t>5. </a:t>
            </a:r>
            <a:r>
              <a:rPr lang="en-ID" sz="3200" dirty="0" err="1"/>
              <a:t>Tindak</a:t>
            </a:r>
            <a:r>
              <a:rPr lang="en-ID" sz="3200" dirty="0"/>
              <a:t> </a:t>
            </a:r>
            <a:r>
              <a:rPr lang="en-ID" sz="3200" dirty="0" err="1"/>
              <a:t>balas</a:t>
            </a:r>
            <a:r>
              <a:rPr lang="en-ID" sz="3200" dirty="0"/>
              <a:t> </a:t>
            </a:r>
            <a:r>
              <a:rPr lang="en-ID" sz="3200" dirty="0" err="1"/>
              <a:t>pembakaran</a:t>
            </a:r>
            <a:r>
              <a:rPr lang="en-ID" sz="3200" dirty="0"/>
              <a:t> gas </a:t>
            </a:r>
            <a:r>
              <a:rPr lang="en-ID" sz="3200" dirty="0" err="1"/>
              <a:t>metana</a:t>
            </a:r>
            <a:r>
              <a:rPr lang="en-ID" sz="3200" dirty="0"/>
              <a:t> (CH₄) </a:t>
            </a:r>
            <a:r>
              <a:rPr lang="en-ID" sz="3200" dirty="0" err="1"/>
              <a:t>menghasilkan</a:t>
            </a:r>
            <a:r>
              <a:rPr lang="en-ID" sz="3200" dirty="0"/>
              <a:t> </a:t>
            </a:r>
            <a:r>
              <a:rPr lang="en-ID" sz="3200" dirty="0" err="1"/>
              <a:t>karbon</a:t>
            </a:r>
            <a:r>
              <a:rPr lang="en-ID" sz="3200" dirty="0"/>
              <a:t> </a:t>
            </a:r>
            <a:r>
              <a:rPr lang="en-ID" sz="3200" dirty="0" err="1"/>
              <a:t>dioksida</a:t>
            </a:r>
            <a:r>
              <a:rPr lang="en-ID" sz="3200" dirty="0"/>
              <a:t> dan air.</a:t>
            </a:r>
          </a:p>
          <a:p>
            <a:pPr>
              <a:lnSpc>
                <a:spcPct val="150000"/>
              </a:lnSpc>
            </a:pPr>
            <a:r>
              <a:rPr lang="en-ID" sz="3200" dirty="0"/>
              <a:t>     </a:t>
            </a:r>
            <a:r>
              <a:rPr lang="en-ID" sz="3200" dirty="0" err="1"/>
              <a:t>Tulis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kimia</a:t>
            </a:r>
            <a:r>
              <a:rPr lang="en-ID" sz="3200" dirty="0"/>
              <a:t> </a:t>
            </a:r>
            <a:r>
              <a:rPr lang="en-ID" sz="3200" dirty="0" err="1"/>
              <a:t>bagi</a:t>
            </a:r>
            <a:r>
              <a:rPr lang="en-ID" sz="3200" dirty="0"/>
              <a:t> </a:t>
            </a:r>
            <a:r>
              <a:rPr lang="en-ID" sz="3200" dirty="0" err="1"/>
              <a:t>tindak</a:t>
            </a:r>
            <a:r>
              <a:rPr lang="en-ID" sz="3200" dirty="0"/>
              <a:t> </a:t>
            </a:r>
            <a:r>
              <a:rPr lang="en-ID" sz="3200" dirty="0" err="1"/>
              <a:t>balas</a:t>
            </a:r>
            <a:r>
              <a:rPr lang="en-ID" sz="3200" dirty="0"/>
              <a:t> </a:t>
            </a:r>
            <a:r>
              <a:rPr lang="en-ID" sz="3200" dirty="0" err="1"/>
              <a:t>ini</a:t>
            </a:r>
            <a:r>
              <a:rPr lang="en-ID" sz="3200" dirty="0"/>
              <a:t> dan </a:t>
            </a:r>
            <a:r>
              <a:rPr lang="en-ID" sz="3200" dirty="0" err="1"/>
              <a:t>setarakan</a:t>
            </a:r>
            <a:r>
              <a:rPr lang="en-ID" sz="3200" dirty="0"/>
              <a:t> </a:t>
            </a:r>
            <a:r>
              <a:rPr lang="en-ID" sz="3200" dirty="0" err="1"/>
              <a:t>persamaan</a:t>
            </a:r>
            <a:r>
              <a:rPr lang="en-ID" sz="3200" dirty="0"/>
              <a:t> </a:t>
            </a:r>
            <a:r>
              <a:rPr lang="en-ID" sz="3200" dirty="0" err="1"/>
              <a:t>tersebut</a:t>
            </a:r>
            <a:r>
              <a:rPr lang="en-ID" sz="3200" dirty="0"/>
              <a:t>.</a:t>
            </a:r>
          </a:p>
        </p:txBody>
      </p:sp>
      <p:sp>
        <p:nvSpPr>
          <p:cNvPr id="5" name="Freeform 5"/>
          <p:cNvSpPr/>
          <p:nvPr/>
        </p:nvSpPr>
        <p:spPr>
          <a:xfrm rot="983005">
            <a:off x="16457073" y="3205679"/>
            <a:ext cx="2439062" cy="2280523"/>
          </a:xfrm>
          <a:custGeom>
            <a:avLst/>
            <a:gdLst/>
            <a:ahLst/>
            <a:cxnLst/>
            <a:rect l="l" t="t" r="r" b="b"/>
            <a:pathLst>
              <a:path w="2439062" h="2280523">
                <a:moveTo>
                  <a:pt x="0" y="0"/>
                </a:moveTo>
                <a:lnTo>
                  <a:pt x="2439062" y="0"/>
                </a:lnTo>
                <a:lnTo>
                  <a:pt x="2439062" y="2280523"/>
                </a:lnTo>
                <a:lnTo>
                  <a:pt x="0" y="228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98255" y="1158838"/>
            <a:ext cx="1733165" cy="1733165"/>
          </a:xfrm>
          <a:custGeom>
            <a:avLst/>
            <a:gdLst/>
            <a:ahLst/>
            <a:cxnLst/>
            <a:rect l="l" t="t" r="r" b="b"/>
            <a:pathLst>
              <a:path w="1733165" h="1733165">
                <a:moveTo>
                  <a:pt x="0" y="0"/>
                </a:moveTo>
                <a:lnTo>
                  <a:pt x="1733165" y="0"/>
                </a:lnTo>
                <a:lnTo>
                  <a:pt x="1733165" y="1733165"/>
                </a:lnTo>
                <a:lnTo>
                  <a:pt x="0" y="1733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71292" y="8099907"/>
            <a:ext cx="2187093" cy="2187093"/>
          </a:xfrm>
          <a:custGeom>
            <a:avLst/>
            <a:gdLst/>
            <a:ahLst/>
            <a:cxnLst/>
            <a:rect l="l" t="t" r="r" b="b"/>
            <a:pathLst>
              <a:path w="2187093" h="2187093">
                <a:moveTo>
                  <a:pt x="0" y="0"/>
                </a:moveTo>
                <a:lnTo>
                  <a:pt x="2187094" y="0"/>
                </a:lnTo>
                <a:lnTo>
                  <a:pt x="2187094" y="2187093"/>
                </a:lnTo>
                <a:lnTo>
                  <a:pt x="0" y="2187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0"/>
            <a:ext cx="17678400" cy="10287000"/>
          </a:xfrm>
          <a:custGeom>
            <a:avLst/>
            <a:gdLst/>
            <a:ahLst/>
            <a:cxnLst/>
            <a:rect l="l" t="t" r="r" b="b"/>
            <a:pathLst>
              <a:path w="12637541" h="8182808">
                <a:moveTo>
                  <a:pt x="0" y="0"/>
                </a:moveTo>
                <a:lnTo>
                  <a:pt x="12637541" y="0"/>
                </a:lnTo>
                <a:lnTo>
                  <a:pt x="12637541" y="8182808"/>
                </a:lnTo>
                <a:lnTo>
                  <a:pt x="0" y="8182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7102" y="2025420"/>
            <a:ext cx="15222933" cy="7689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Kalsium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dengan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air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menghasilkan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kalsium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hidroksida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gas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hidrogen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Tulis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setarakannya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Zink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dengan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asid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hidroklorik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menghasilkan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klorida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gas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hidrogen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(a)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Tulis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seimbang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(b)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Setarakan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tersebut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Tulis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yang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seimbang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antara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kalium dan air.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solidFill>
                  <a:prstClr val="black"/>
                </a:solidFill>
                <a:latin typeface="Calibri"/>
              </a:rPr>
              <a:t>    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Kemudian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setarakan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tersebut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9.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pembakaran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etana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(C₂H₆)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menghasilkan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karbon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dioksida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air.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Tulis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dan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setarakan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bagi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tindak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balas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tersebut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Terangkan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secara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langkah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demi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langkah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bagaimana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menyetarakan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persamaan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800" dirty="0">
                <a:solidFill>
                  <a:prstClr val="black"/>
                </a:solidFill>
                <a:latin typeface="Calibri"/>
              </a:rPr>
              <a:t>    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kimia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berikut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Al + O₂ → </a:t>
            </a:r>
            <a:r>
              <a:rPr kumimoji="0" lang="en-ID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Al₂O</a:t>
            </a:r>
            <a:r>
              <a:rPr kumimoji="0" lang="en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₃</a:t>
            </a:r>
          </a:p>
        </p:txBody>
      </p:sp>
      <p:sp>
        <p:nvSpPr>
          <p:cNvPr id="5" name="Freeform 5"/>
          <p:cNvSpPr/>
          <p:nvPr/>
        </p:nvSpPr>
        <p:spPr>
          <a:xfrm rot="983005">
            <a:off x="16457073" y="3205679"/>
            <a:ext cx="2439062" cy="2280523"/>
          </a:xfrm>
          <a:custGeom>
            <a:avLst/>
            <a:gdLst/>
            <a:ahLst/>
            <a:cxnLst/>
            <a:rect l="l" t="t" r="r" b="b"/>
            <a:pathLst>
              <a:path w="2439062" h="2280523">
                <a:moveTo>
                  <a:pt x="0" y="0"/>
                </a:moveTo>
                <a:lnTo>
                  <a:pt x="2439062" y="0"/>
                </a:lnTo>
                <a:lnTo>
                  <a:pt x="2439062" y="2280523"/>
                </a:lnTo>
                <a:lnTo>
                  <a:pt x="0" y="2280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98255" y="1158838"/>
            <a:ext cx="1733165" cy="1733165"/>
          </a:xfrm>
          <a:custGeom>
            <a:avLst/>
            <a:gdLst/>
            <a:ahLst/>
            <a:cxnLst/>
            <a:rect l="l" t="t" r="r" b="b"/>
            <a:pathLst>
              <a:path w="1733165" h="1733165">
                <a:moveTo>
                  <a:pt x="0" y="0"/>
                </a:moveTo>
                <a:lnTo>
                  <a:pt x="1733165" y="0"/>
                </a:lnTo>
                <a:lnTo>
                  <a:pt x="1733165" y="1733165"/>
                </a:lnTo>
                <a:lnTo>
                  <a:pt x="0" y="1733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71292" y="8099907"/>
            <a:ext cx="2187093" cy="2187093"/>
          </a:xfrm>
          <a:custGeom>
            <a:avLst/>
            <a:gdLst/>
            <a:ahLst/>
            <a:cxnLst/>
            <a:rect l="l" t="t" r="r" b="b"/>
            <a:pathLst>
              <a:path w="2187093" h="2187093">
                <a:moveTo>
                  <a:pt x="0" y="0"/>
                </a:moveTo>
                <a:lnTo>
                  <a:pt x="2187094" y="0"/>
                </a:lnTo>
                <a:lnTo>
                  <a:pt x="2187094" y="2187093"/>
                </a:lnTo>
                <a:lnTo>
                  <a:pt x="0" y="2187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23751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261</Words>
  <Application>Microsoft Office PowerPoint</Application>
  <PresentationFormat>Custom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</vt:lpstr>
      <vt:lpstr>Loubag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Dinda Natalisa</cp:lastModifiedBy>
  <cp:revision>3</cp:revision>
  <dcterms:created xsi:type="dcterms:W3CDTF">2006-08-16T00:00:00Z</dcterms:created>
  <dcterms:modified xsi:type="dcterms:W3CDTF">2025-07-29T07:05:18Z</dcterms:modified>
  <dc:identifier>DAGuDVo7iYQ</dc:identifier>
</cp:coreProperties>
</file>