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7" r:id="rId8"/>
    <p:sldId id="261" r:id="rId9"/>
    <p:sldId id="262" r:id="rId10"/>
    <p:sldId id="268" r:id="rId11"/>
    <p:sldId id="263" r:id="rId12"/>
    <p:sldId id="264" r:id="rId13"/>
    <p:sldId id="269" r:id="rId14"/>
    <p:sldId id="265" r:id="rId15"/>
  </p:sldIdLst>
  <p:sldSz cx="18288000" cy="10287000"/>
  <p:notesSz cx="6858000" cy="9144000"/>
  <p:embeddedFontLst>
    <p:embeddedFont>
      <p:font typeface="Bobby Jones" panose="020B0604020202020204" charset="0"/>
      <p:regular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dina" panose="020B0604020202020204" charset="0"/>
      <p:regular r:id="rId21"/>
    </p:embeddedFont>
    <p:embeddedFont>
      <p:font typeface="Caldina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4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70844" y="7811110"/>
            <a:ext cx="20429687" cy="5873535"/>
          </a:xfrm>
          <a:custGeom>
            <a:avLst/>
            <a:gdLst/>
            <a:ahLst/>
            <a:cxnLst/>
            <a:rect l="l" t="t" r="r" b="b"/>
            <a:pathLst>
              <a:path w="20429687" h="5873535">
                <a:moveTo>
                  <a:pt x="0" y="0"/>
                </a:moveTo>
                <a:lnTo>
                  <a:pt x="20429688" y="0"/>
                </a:lnTo>
                <a:lnTo>
                  <a:pt x="20429688" y="5873535"/>
                </a:lnTo>
                <a:lnTo>
                  <a:pt x="0" y="5873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1178">
            <a:off x="13910603" y="-1623165"/>
            <a:ext cx="5268204" cy="3306347"/>
          </a:xfrm>
          <a:custGeom>
            <a:avLst/>
            <a:gdLst/>
            <a:ahLst/>
            <a:cxnLst/>
            <a:rect l="l" t="t" r="r" b="b"/>
            <a:pathLst>
              <a:path w="5268204" h="3306347">
                <a:moveTo>
                  <a:pt x="0" y="0"/>
                </a:moveTo>
                <a:lnTo>
                  <a:pt x="5268204" y="0"/>
                </a:lnTo>
                <a:lnTo>
                  <a:pt x="5268204" y="3306347"/>
                </a:lnTo>
                <a:lnTo>
                  <a:pt x="0" y="3306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801514"/>
            <a:ext cx="5042096" cy="3877830"/>
          </a:xfrm>
          <a:custGeom>
            <a:avLst/>
            <a:gdLst/>
            <a:ahLst/>
            <a:cxnLst/>
            <a:rect l="l" t="t" r="r" b="b"/>
            <a:pathLst>
              <a:path w="5042096" h="3877830">
                <a:moveTo>
                  <a:pt x="0" y="0"/>
                </a:moveTo>
                <a:lnTo>
                  <a:pt x="5042096" y="0"/>
                </a:lnTo>
                <a:lnTo>
                  <a:pt x="5042096" y="3877830"/>
                </a:lnTo>
                <a:lnTo>
                  <a:pt x="0" y="3877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66981">
            <a:off x="-831401" y="-1653173"/>
            <a:ext cx="5268204" cy="3306347"/>
          </a:xfrm>
          <a:custGeom>
            <a:avLst/>
            <a:gdLst/>
            <a:ahLst/>
            <a:cxnLst/>
            <a:rect l="l" t="t" r="r" b="b"/>
            <a:pathLst>
              <a:path w="5268204" h="3306347">
                <a:moveTo>
                  <a:pt x="0" y="0"/>
                </a:moveTo>
                <a:lnTo>
                  <a:pt x="5268204" y="0"/>
                </a:lnTo>
                <a:lnTo>
                  <a:pt x="5268204" y="3306346"/>
                </a:lnTo>
                <a:lnTo>
                  <a:pt x="0" y="3306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50437">
            <a:off x="834403" y="3623749"/>
            <a:ext cx="1358060" cy="1122097"/>
          </a:xfrm>
          <a:custGeom>
            <a:avLst/>
            <a:gdLst/>
            <a:ahLst/>
            <a:cxnLst/>
            <a:rect l="l" t="t" r="r" b="b"/>
            <a:pathLst>
              <a:path w="1358060" h="1122097">
                <a:moveTo>
                  <a:pt x="0" y="0"/>
                </a:moveTo>
                <a:lnTo>
                  <a:pt x="1358060" y="0"/>
                </a:lnTo>
                <a:lnTo>
                  <a:pt x="1358060" y="1122098"/>
                </a:lnTo>
                <a:lnTo>
                  <a:pt x="0" y="1122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45041" flipH="1">
            <a:off x="8042338" y="258718"/>
            <a:ext cx="972905" cy="803863"/>
          </a:xfrm>
          <a:custGeom>
            <a:avLst/>
            <a:gdLst/>
            <a:ahLst/>
            <a:cxnLst/>
            <a:rect l="l" t="t" r="r" b="b"/>
            <a:pathLst>
              <a:path w="972905" h="803863">
                <a:moveTo>
                  <a:pt x="972904" y="0"/>
                </a:moveTo>
                <a:lnTo>
                  <a:pt x="0" y="0"/>
                </a:lnTo>
                <a:lnTo>
                  <a:pt x="0" y="803863"/>
                </a:lnTo>
                <a:lnTo>
                  <a:pt x="972904" y="803863"/>
                </a:lnTo>
                <a:lnTo>
                  <a:pt x="97290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100000" flipH="1">
            <a:off x="15204548" y="1402818"/>
            <a:ext cx="942769" cy="1514489"/>
          </a:xfrm>
          <a:custGeom>
            <a:avLst/>
            <a:gdLst/>
            <a:ahLst/>
            <a:cxnLst/>
            <a:rect l="l" t="t" r="r" b="b"/>
            <a:pathLst>
              <a:path w="942769" h="1514489">
                <a:moveTo>
                  <a:pt x="942769" y="0"/>
                </a:moveTo>
                <a:lnTo>
                  <a:pt x="0" y="0"/>
                </a:lnTo>
                <a:lnTo>
                  <a:pt x="0" y="1514489"/>
                </a:lnTo>
                <a:lnTo>
                  <a:pt x="942769" y="1514489"/>
                </a:lnTo>
                <a:lnTo>
                  <a:pt x="94276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331814" y="5589128"/>
            <a:ext cx="4950693" cy="4302602"/>
          </a:xfrm>
          <a:custGeom>
            <a:avLst/>
            <a:gdLst/>
            <a:ahLst/>
            <a:cxnLst/>
            <a:rect l="l" t="t" r="r" b="b"/>
            <a:pathLst>
              <a:path w="4950693" h="4302602">
                <a:moveTo>
                  <a:pt x="0" y="0"/>
                </a:moveTo>
                <a:lnTo>
                  <a:pt x="4950693" y="0"/>
                </a:lnTo>
                <a:lnTo>
                  <a:pt x="4950693" y="4302602"/>
                </a:lnTo>
                <a:lnTo>
                  <a:pt x="0" y="430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89357" y="1455294"/>
            <a:ext cx="12509284" cy="4982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23"/>
              </a:lnSpc>
            </a:pPr>
            <a:r>
              <a:rPr lang="en-US" sz="14516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r>
              <a:rPr lang="en-US" sz="14516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14516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kimia</a:t>
            </a:r>
            <a:endParaRPr lang="en-US" sz="14516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9198">
            <a:off x="-1226118" y="-1302534"/>
            <a:ext cx="5818717" cy="3891838"/>
          </a:xfrm>
          <a:custGeom>
            <a:avLst/>
            <a:gdLst/>
            <a:ahLst/>
            <a:cxnLst/>
            <a:rect l="l" t="t" r="r" b="b"/>
            <a:pathLst>
              <a:path w="5818717" h="3891838">
                <a:moveTo>
                  <a:pt x="0" y="0"/>
                </a:moveTo>
                <a:lnTo>
                  <a:pt x="5818717" y="0"/>
                </a:lnTo>
                <a:lnTo>
                  <a:pt x="5818717" y="3891838"/>
                </a:lnTo>
                <a:lnTo>
                  <a:pt x="0" y="389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59198">
            <a:off x="14921326" y="8995735"/>
            <a:ext cx="4675949" cy="3127500"/>
          </a:xfrm>
          <a:custGeom>
            <a:avLst/>
            <a:gdLst/>
            <a:ahLst/>
            <a:cxnLst/>
            <a:rect l="l" t="t" r="r" b="b"/>
            <a:pathLst>
              <a:path w="4675949" h="3127500">
                <a:moveTo>
                  <a:pt x="0" y="0"/>
                </a:moveTo>
                <a:lnTo>
                  <a:pt x="4675948" y="0"/>
                </a:lnTo>
                <a:lnTo>
                  <a:pt x="4675948" y="3127500"/>
                </a:lnTo>
                <a:lnTo>
                  <a:pt x="0" y="312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88832" y="-647700"/>
            <a:ext cx="5192947" cy="4456493"/>
          </a:xfrm>
          <a:custGeom>
            <a:avLst/>
            <a:gdLst/>
            <a:ahLst/>
            <a:cxnLst/>
            <a:rect l="l" t="t" r="r" b="b"/>
            <a:pathLst>
              <a:path w="5192947" h="4456493">
                <a:moveTo>
                  <a:pt x="0" y="0"/>
                </a:moveTo>
                <a:lnTo>
                  <a:pt x="5192947" y="0"/>
                </a:lnTo>
                <a:lnTo>
                  <a:pt x="5192947" y="4456493"/>
                </a:lnTo>
                <a:lnTo>
                  <a:pt x="0" y="44564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14600" y="657216"/>
            <a:ext cx="1423322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Faktor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yang </a:t>
            </a:r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mempengaruhi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3240" y="3273295"/>
            <a:ext cx="7994160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Perubahan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 </a:t>
            </a: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Tekanan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 (gas </a:t>
            </a: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sahaja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7400" y="4084743"/>
            <a:ext cx="13335000" cy="399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Perubahan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(gas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sahaja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):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Peningkatan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bilangan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molekul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gas yang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lebih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sedikit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</a:p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Penurunan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bilangan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molekul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gas yang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lebih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banyak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</a:p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tidak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mempengaruhi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jika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bilangan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molekul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gas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sama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48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2844" y="2797622"/>
            <a:ext cx="13102312" cy="5324072"/>
            <a:chOff x="0" y="0"/>
            <a:chExt cx="3450815" cy="14022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815" cy="1402225"/>
            </a:xfrm>
            <a:custGeom>
              <a:avLst/>
              <a:gdLst/>
              <a:ahLst/>
              <a:cxnLst/>
              <a:rect l="l" t="t" r="r" b="b"/>
              <a:pathLst>
                <a:path w="3450815" h="1402225">
                  <a:moveTo>
                    <a:pt x="24226" y="0"/>
                  </a:moveTo>
                  <a:lnTo>
                    <a:pt x="3426589" y="0"/>
                  </a:lnTo>
                  <a:cubicBezTo>
                    <a:pt x="3439968" y="0"/>
                    <a:pt x="3450815" y="10846"/>
                    <a:pt x="3450815" y="24226"/>
                  </a:cubicBezTo>
                  <a:lnTo>
                    <a:pt x="3450815" y="1377999"/>
                  </a:lnTo>
                  <a:cubicBezTo>
                    <a:pt x="3450815" y="1384424"/>
                    <a:pt x="3448262" y="1390586"/>
                    <a:pt x="3443719" y="1395129"/>
                  </a:cubicBezTo>
                  <a:cubicBezTo>
                    <a:pt x="3439176" y="1399672"/>
                    <a:pt x="3433014" y="1402225"/>
                    <a:pt x="3426589" y="1402225"/>
                  </a:cubicBezTo>
                  <a:lnTo>
                    <a:pt x="24226" y="1402225"/>
                  </a:lnTo>
                  <a:cubicBezTo>
                    <a:pt x="17801" y="1402225"/>
                    <a:pt x="11639" y="1399672"/>
                    <a:pt x="7096" y="1395129"/>
                  </a:cubicBezTo>
                  <a:cubicBezTo>
                    <a:pt x="2552" y="1390586"/>
                    <a:pt x="0" y="1384424"/>
                    <a:pt x="0" y="1377999"/>
                  </a:cubicBezTo>
                  <a:lnTo>
                    <a:pt x="0" y="24226"/>
                  </a:lnTo>
                  <a:cubicBezTo>
                    <a:pt x="0" y="17801"/>
                    <a:pt x="2552" y="11639"/>
                    <a:pt x="7096" y="7096"/>
                  </a:cubicBezTo>
                  <a:cubicBezTo>
                    <a:pt x="11639" y="2552"/>
                    <a:pt x="17801" y="0"/>
                    <a:pt x="24226" y="0"/>
                  </a:cubicBezTo>
                  <a:close/>
                </a:path>
              </a:pathLst>
            </a:custGeom>
            <a:solidFill>
              <a:srgbClr val="FDE29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450815" cy="146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60915" y="3580058"/>
            <a:ext cx="11566171" cy="686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Contoh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utama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 Proses Haber (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penghasilan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ammonia)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N2(g)+3H2(g)⇌2NH3(g)+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Haba</a:t>
            </a:r>
            <a:endParaRPr lang="en-US" sz="3500" dirty="0">
              <a:solidFill>
                <a:srgbClr val="5E322F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algn="ctr">
              <a:lnSpc>
                <a:spcPts val="4900"/>
              </a:lnSpc>
            </a:pPr>
            <a:endParaRPr lang="en-US" sz="3500" dirty="0">
              <a:solidFill>
                <a:srgbClr val="5E322F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Keadaan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optimum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industri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tinggi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sekitar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200 atm):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(NH₃) kerana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molekul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gas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lebih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sedikit.Suhu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optimum (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sekitar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450°C):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cukup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tinggi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mempercepat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tetapi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tidak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terlalu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tinggi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mengurangkan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NH₃ (kerana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ini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eksotermik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).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Pemangkin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besi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digunakan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mempercepatkan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kadar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346530" y="6107454"/>
            <a:ext cx="4673657" cy="3467004"/>
          </a:xfrm>
          <a:custGeom>
            <a:avLst/>
            <a:gdLst/>
            <a:ahLst/>
            <a:cxnLst/>
            <a:rect l="l" t="t" r="r" b="b"/>
            <a:pathLst>
              <a:path w="4673657" h="3467004">
                <a:moveTo>
                  <a:pt x="0" y="0"/>
                </a:moveTo>
                <a:lnTo>
                  <a:pt x="4673657" y="0"/>
                </a:lnTo>
                <a:lnTo>
                  <a:pt x="4673657" y="3467004"/>
                </a:lnTo>
                <a:lnTo>
                  <a:pt x="0" y="346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99275">
            <a:off x="14415800" y="-2204895"/>
            <a:ext cx="5687000" cy="4114800"/>
          </a:xfrm>
          <a:custGeom>
            <a:avLst/>
            <a:gdLst/>
            <a:ahLst/>
            <a:cxnLst/>
            <a:rect l="l" t="t" r="r" b="b"/>
            <a:pathLst>
              <a:path w="5687000" h="4114800">
                <a:moveTo>
                  <a:pt x="0" y="0"/>
                </a:moveTo>
                <a:lnTo>
                  <a:pt x="5687000" y="0"/>
                </a:lnTo>
                <a:lnTo>
                  <a:pt x="5687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28233" y="-888628"/>
            <a:ext cx="5113865" cy="2798533"/>
          </a:xfrm>
          <a:custGeom>
            <a:avLst/>
            <a:gdLst/>
            <a:ahLst/>
            <a:cxnLst/>
            <a:rect l="l" t="t" r="r" b="b"/>
            <a:pathLst>
              <a:path w="5113865" h="2798533">
                <a:moveTo>
                  <a:pt x="0" y="0"/>
                </a:moveTo>
                <a:lnTo>
                  <a:pt x="5113866" y="0"/>
                </a:lnTo>
                <a:lnTo>
                  <a:pt x="5113866" y="2798533"/>
                </a:lnTo>
                <a:lnTo>
                  <a:pt x="0" y="279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800700">
            <a:off x="13663976" y="6246442"/>
            <a:ext cx="3968151" cy="3189027"/>
          </a:xfrm>
          <a:custGeom>
            <a:avLst/>
            <a:gdLst/>
            <a:ahLst/>
            <a:cxnLst/>
            <a:rect l="l" t="t" r="r" b="b"/>
            <a:pathLst>
              <a:path w="3968151" h="3189027">
                <a:moveTo>
                  <a:pt x="0" y="0"/>
                </a:moveTo>
                <a:lnTo>
                  <a:pt x="3968151" y="0"/>
                </a:lnTo>
                <a:lnTo>
                  <a:pt x="3968151" y="3189027"/>
                </a:lnTo>
                <a:lnTo>
                  <a:pt x="0" y="3189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18817" y="192480"/>
            <a:ext cx="9850365" cy="2478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Aplikasi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dalam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Industri</a:t>
            </a:r>
            <a:endParaRPr lang="en-US" sz="7200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2249" y="3406431"/>
            <a:ext cx="10880953" cy="3706388"/>
            <a:chOff x="0" y="0"/>
            <a:chExt cx="2865765" cy="9761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5765" cy="976168"/>
            </a:xfrm>
            <a:custGeom>
              <a:avLst/>
              <a:gdLst/>
              <a:ahLst/>
              <a:cxnLst/>
              <a:rect l="l" t="t" r="r" b="b"/>
              <a:pathLst>
                <a:path w="2865765" h="976168">
                  <a:moveTo>
                    <a:pt x="29172" y="0"/>
                  </a:moveTo>
                  <a:lnTo>
                    <a:pt x="2836594" y="0"/>
                  </a:lnTo>
                  <a:cubicBezTo>
                    <a:pt x="2852705" y="0"/>
                    <a:pt x="2865765" y="13061"/>
                    <a:pt x="2865765" y="29172"/>
                  </a:cubicBezTo>
                  <a:lnTo>
                    <a:pt x="2865765" y="946996"/>
                  </a:lnTo>
                  <a:cubicBezTo>
                    <a:pt x="2865765" y="963107"/>
                    <a:pt x="2852705" y="976168"/>
                    <a:pt x="2836594" y="976168"/>
                  </a:cubicBezTo>
                  <a:lnTo>
                    <a:pt x="29172" y="976168"/>
                  </a:lnTo>
                  <a:cubicBezTo>
                    <a:pt x="13061" y="976168"/>
                    <a:pt x="0" y="963107"/>
                    <a:pt x="0" y="946996"/>
                  </a:cubicBezTo>
                  <a:lnTo>
                    <a:pt x="0" y="29172"/>
                  </a:lnTo>
                  <a:cubicBezTo>
                    <a:pt x="0" y="13061"/>
                    <a:pt x="13061" y="0"/>
                    <a:pt x="29172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5765" cy="1042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530581">
            <a:off x="13451634" y="3930388"/>
            <a:ext cx="3549069" cy="4929262"/>
          </a:xfrm>
          <a:custGeom>
            <a:avLst/>
            <a:gdLst/>
            <a:ahLst/>
            <a:cxnLst/>
            <a:rect l="l" t="t" r="r" b="b"/>
            <a:pathLst>
              <a:path w="3549069" h="4929262">
                <a:moveTo>
                  <a:pt x="0" y="0"/>
                </a:moveTo>
                <a:lnTo>
                  <a:pt x="3549069" y="0"/>
                </a:lnTo>
                <a:lnTo>
                  <a:pt x="3549069" y="4929262"/>
                </a:lnTo>
                <a:lnTo>
                  <a:pt x="0" y="492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767476">
            <a:off x="1311924" y="2139993"/>
            <a:ext cx="1307687" cy="2043960"/>
          </a:xfrm>
          <a:custGeom>
            <a:avLst/>
            <a:gdLst/>
            <a:ahLst/>
            <a:cxnLst/>
            <a:rect l="l" t="t" r="r" b="b"/>
            <a:pathLst>
              <a:path w="1307687" h="2043960">
                <a:moveTo>
                  <a:pt x="0" y="0"/>
                </a:moveTo>
                <a:lnTo>
                  <a:pt x="1307687" y="0"/>
                </a:lnTo>
                <a:lnTo>
                  <a:pt x="1307687" y="2043960"/>
                </a:lnTo>
                <a:lnTo>
                  <a:pt x="0" y="2043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4220">
            <a:off x="-377443" y="8229600"/>
            <a:ext cx="5687000" cy="4114800"/>
          </a:xfrm>
          <a:custGeom>
            <a:avLst/>
            <a:gdLst/>
            <a:ahLst/>
            <a:cxnLst/>
            <a:rect l="l" t="t" r="r" b="b"/>
            <a:pathLst>
              <a:path w="5687000" h="4114800">
                <a:moveTo>
                  <a:pt x="0" y="0"/>
                </a:moveTo>
                <a:lnTo>
                  <a:pt x="5686999" y="0"/>
                </a:lnTo>
                <a:lnTo>
                  <a:pt x="56869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17539" y="501136"/>
            <a:ext cx="13347257" cy="2478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Kepentingan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aplikasi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dalam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industri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7539" y="3999150"/>
            <a:ext cx="10010372" cy="246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Meningkatkan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produk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  <a:p>
            <a:pPr marL="457200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Mengurangkan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kos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operasi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  <a:p>
            <a:pPr marL="457200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Memastikan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dengan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lebih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cekap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35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pantas</a:t>
            </a:r>
            <a:r>
              <a:rPr lang="en-US" sz="35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2247" y="2984286"/>
            <a:ext cx="13347257" cy="5277344"/>
            <a:chOff x="0" y="0"/>
            <a:chExt cx="2865765" cy="9761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5765" cy="976168"/>
            </a:xfrm>
            <a:custGeom>
              <a:avLst/>
              <a:gdLst/>
              <a:ahLst/>
              <a:cxnLst/>
              <a:rect l="l" t="t" r="r" b="b"/>
              <a:pathLst>
                <a:path w="2865765" h="976168">
                  <a:moveTo>
                    <a:pt x="29172" y="0"/>
                  </a:moveTo>
                  <a:lnTo>
                    <a:pt x="2836594" y="0"/>
                  </a:lnTo>
                  <a:cubicBezTo>
                    <a:pt x="2852705" y="0"/>
                    <a:pt x="2865765" y="13061"/>
                    <a:pt x="2865765" y="29172"/>
                  </a:cubicBezTo>
                  <a:lnTo>
                    <a:pt x="2865765" y="946996"/>
                  </a:lnTo>
                  <a:cubicBezTo>
                    <a:pt x="2865765" y="963107"/>
                    <a:pt x="2852705" y="976168"/>
                    <a:pt x="2836594" y="976168"/>
                  </a:cubicBezTo>
                  <a:lnTo>
                    <a:pt x="29172" y="976168"/>
                  </a:lnTo>
                  <a:cubicBezTo>
                    <a:pt x="13061" y="976168"/>
                    <a:pt x="0" y="963107"/>
                    <a:pt x="0" y="946996"/>
                  </a:cubicBezTo>
                  <a:lnTo>
                    <a:pt x="0" y="29172"/>
                  </a:lnTo>
                  <a:cubicBezTo>
                    <a:pt x="0" y="13061"/>
                    <a:pt x="13061" y="0"/>
                    <a:pt x="29172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5765" cy="1042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530581">
            <a:off x="14871333" y="5444307"/>
            <a:ext cx="2472070" cy="3093971"/>
          </a:xfrm>
          <a:custGeom>
            <a:avLst/>
            <a:gdLst/>
            <a:ahLst/>
            <a:cxnLst/>
            <a:rect l="l" t="t" r="r" b="b"/>
            <a:pathLst>
              <a:path w="3549069" h="4929262">
                <a:moveTo>
                  <a:pt x="0" y="0"/>
                </a:moveTo>
                <a:lnTo>
                  <a:pt x="3549069" y="0"/>
                </a:lnTo>
                <a:lnTo>
                  <a:pt x="3549069" y="4929262"/>
                </a:lnTo>
                <a:lnTo>
                  <a:pt x="0" y="492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767476">
            <a:off x="4879424" y="217246"/>
            <a:ext cx="1307687" cy="2043960"/>
          </a:xfrm>
          <a:custGeom>
            <a:avLst/>
            <a:gdLst/>
            <a:ahLst/>
            <a:cxnLst/>
            <a:rect l="l" t="t" r="r" b="b"/>
            <a:pathLst>
              <a:path w="1307687" h="2043960">
                <a:moveTo>
                  <a:pt x="0" y="0"/>
                </a:moveTo>
                <a:lnTo>
                  <a:pt x="1307687" y="0"/>
                </a:lnTo>
                <a:lnTo>
                  <a:pt x="1307687" y="2043960"/>
                </a:lnTo>
                <a:lnTo>
                  <a:pt x="0" y="2043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34220">
            <a:off x="-377443" y="8229600"/>
            <a:ext cx="5687000" cy="4114800"/>
          </a:xfrm>
          <a:custGeom>
            <a:avLst/>
            <a:gdLst/>
            <a:ahLst/>
            <a:cxnLst/>
            <a:rect l="l" t="t" r="r" b="b"/>
            <a:pathLst>
              <a:path w="5687000" h="4114800">
                <a:moveTo>
                  <a:pt x="0" y="0"/>
                </a:moveTo>
                <a:lnTo>
                  <a:pt x="5686999" y="0"/>
                </a:lnTo>
                <a:lnTo>
                  <a:pt x="56869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17539" y="647557"/>
            <a:ext cx="13347257" cy="118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Kesimpulan: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7538" y="3473425"/>
            <a:ext cx="12208062" cy="435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kimia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merujuk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kepada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keadaan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tertutup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di mana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kadar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hadapan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belakang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adalah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sama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Prinsip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Le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Chatelier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membantu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memahami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bagaimana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bertindak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terhadap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perubahan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Pemahaman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ini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sangat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penting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mengoptimumkan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industri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seperti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penghasilan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ammonia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Proses Haber.</a:t>
            </a:r>
          </a:p>
        </p:txBody>
      </p:sp>
    </p:spTree>
    <p:extLst>
      <p:ext uri="{BB962C8B-B14F-4D97-AF65-F5344CB8AC3E}">
        <p14:creationId xmlns:p14="http://schemas.microsoft.com/office/powerpoint/2010/main" val="4282379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5730" y="-1736751"/>
            <a:ext cx="5988544" cy="4325956"/>
          </a:xfrm>
          <a:custGeom>
            <a:avLst/>
            <a:gdLst/>
            <a:ahLst/>
            <a:cxnLst/>
            <a:rect l="l" t="t" r="r" b="b"/>
            <a:pathLst>
              <a:path w="5988544" h="4325956">
                <a:moveTo>
                  <a:pt x="0" y="0"/>
                </a:moveTo>
                <a:lnTo>
                  <a:pt x="5988544" y="0"/>
                </a:lnTo>
                <a:lnTo>
                  <a:pt x="5988544" y="4325957"/>
                </a:lnTo>
                <a:lnTo>
                  <a:pt x="0" y="4325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2241" y="8124022"/>
            <a:ext cx="5988544" cy="4325956"/>
          </a:xfrm>
          <a:custGeom>
            <a:avLst/>
            <a:gdLst/>
            <a:ahLst/>
            <a:cxnLst/>
            <a:rect l="l" t="t" r="r" b="b"/>
            <a:pathLst>
              <a:path w="5988544" h="4325956">
                <a:moveTo>
                  <a:pt x="0" y="0"/>
                </a:moveTo>
                <a:lnTo>
                  <a:pt x="5988544" y="0"/>
                </a:lnTo>
                <a:lnTo>
                  <a:pt x="5988544" y="4325956"/>
                </a:lnTo>
                <a:lnTo>
                  <a:pt x="0" y="4325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3269">
            <a:off x="6507919" y="654937"/>
            <a:ext cx="972905" cy="803863"/>
          </a:xfrm>
          <a:custGeom>
            <a:avLst/>
            <a:gdLst/>
            <a:ahLst/>
            <a:cxnLst/>
            <a:rect l="l" t="t" r="r" b="b"/>
            <a:pathLst>
              <a:path w="972905" h="803863">
                <a:moveTo>
                  <a:pt x="0" y="0"/>
                </a:moveTo>
                <a:lnTo>
                  <a:pt x="972905" y="0"/>
                </a:lnTo>
                <a:lnTo>
                  <a:pt x="972905" y="803863"/>
                </a:lnTo>
                <a:lnTo>
                  <a:pt x="0" y="803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995147" flipV="1">
            <a:off x="14125108" y="6105540"/>
            <a:ext cx="1455902" cy="1202939"/>
          </a:xfrm>
          <a:custGeom>
            <a:avLst/>
            <a:gdLst/>
            <a:ahLst/>
            <a:cxnLst/>
            <a:rect l="l" t="t" r="r" b="b"/>
            <a:pathLst>
              <a:path w="1455902" h="1202939">
                <a:moveTo>
                  <a:pt x="0" y="1202940"/>
                </a:moveTo>
                <a:lnTo>
                  <a:pt x="1455902" y="1202940"/>
                </a:lnTo>
                <a:lnTo>
                  <a:pt x="1455902" y="0"/>
                </a:lnTo>
                <a:lnTo>
                  <a:pt x="0" y="0"/>
                </a:lnTo>
                <a:lnTo>
                  <a:pt x="0" y="12029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35350">
            <a:off x="13547408" y="1028700"/>
            <a:ext cx="3711892" cy="4114800"/>
          </a:xfrm>
          <a:custGeom>
            <a:avLst/>
            <a:gdLst/>
            <a:ahLst/>
            <a:cxnLst/>
            <a:rect l="l" t="t" r="r" b="b"/>
            <a:pathLst>
              <a:path w="3711892" h="4114800">
                <a:moveTo>
                  <a:pt x="0" y="0"/>
                </a:moveTo>
                <a:lnTo>
                  <a:pt x="3711892" y="0"/>
                </a:lnTo>
                <a:lnTo>
                  <a:pt x="37118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525903">
            <a:off x="-353725" y="6066622"/>
            <a:ext cx="5952694" cy="4114800"/>
          </a:xfrm>
          <a:custGeom>
            <a:avLst/>
            <a:gdLst/>
            <a:ahLst/>
            <a:cxnLst/>
            <a:rect l="l" t="t" r="r" b="b"/>
            <a:pathLst>
              <a:path w="5952694" h="4114800">
                <a:moveTo>
                  <a:pt x="0" y="0"/>
                </a:moveTo>
                <a:lnTo>
                  <a:pt x="5952695" y="0"/>
                </a:lnTo>
                <a:lnTo>
                  <a:pt x="5952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72084" y="1762928"/>
            <a:ext cx="7143831" cy="347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7"/>
              </a:lnSpc>
            </a:pPr>
            <a:r>
              <a:rPr lang="en-US" sz="18705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Terima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94075" y="4466043"/>
            <a:ext cx="5899851" cy="3405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7"/>
              </a:lnSpc>
            </a:pPr>
            <a:r>
              <a:rPr lang="en-US" sz="18705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Kasih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9992810">
            <a:off x="14404386" y="-1791756"/>
            <a:ext cx="5709829" cy="3583512"/>
          </a:xfrm>
          <a:custGeom>
            <a:avLst/>
            <a:gdLst/>
            <a:ahLst/>
            <a:cxnLst/>
            <a:rect l="l" t="t" r="r" b="b"/>
            <a:pathLst>
              <a:path w="5709829" h="3583512">
                <a:moveTo>
                  <a:pt x="0" y="0"/>
                </a:moveTo>
                <a:lnTo>
                  <a:pt x="5709828" y="0"/>
                </a:lnTo>
                <a:lnTo>
                  <a:pt x="5709828" y="3583512"/>
                </a:lnTo>
                <a:lnTo>
                  <a:pt x="0" y="358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51770" y="6986022"/>
            <a:ext cx="19191540" cy="5613525"/>
          </a:xfrm>
          <a:custGeom>
            <a:avLst/>
            <a:gdLst/>
            <a:ahLst/>
            <a:cxnLst/>
            <a:rect l="l" t="t" r="r" b="b"/>
            <a:pathLst>
              <a:path w="19191540" h="5613525">
                <a:moveTo>
                  <a:pt x="0" y="0"/>
                </a:moveTo>
                <a:lnTo>
                  <a:pt x="19191540" y="0"/>
                </a:lnTo>
                <a:lnTo>
                  <a:pt x="19191540" y="5613525"/>
                </a:lnTo>
                <a:lnTo>
                  <a:pt x="0" y="561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847068" y="2548058"/>
            <a:ext cx="12883500" cy="5567241"/>
            <a:chOff x="0" y="0"/>
            <a:chExt cx="3393185" cy="294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93185" cy="294313"/>
            </a:xfrm>
            <a:custGeom>
              <a:avLst/>
              <a:gdLst/>
              <a:ahLst/>
              <a:cxnLst/>
              <a:rect l="l" t="t" r="r" b="b"/>
              <a:pathLst>
                <a:path w="3393185" h="294313">
                  <a:moveTo>
                    <a:pt x="10817" y="0"/>
                  </a:moveTo>
                  <a:lnTo>
                    <a:pt x="3382369" y="0"/>
                  </a:lnTo>
                  <a:cubicBezTo>
                    <a:pt x="3388342" y="0"/>
                    <a:pt x="3393185" y="4843"/>
                    <a:pt x="3393185" y="10817"/>
                  </a:cubicBezTo>
                  <a:lnTo>
                    <a:pt x="3393185" y="283496"/>
                  </a:lnTo>
                  <a:cubicBezTo>
                    <a:pt x="3393185" y="286365"/>
                    <a:pt x="3392046" y="289116"/>
                    <a:pt x="3390017" y="291145"/>
                  </a:cubicBezTo>
                  <a:cubicBezTo>
                    <a:pt x="3387989" y="293173"/>
                    <a:pt x="3385237" y="294313"/>
                    <a:pt x="3382369" y="294313"/>
                  </a:cubicBezTo>
                  <a:lnTo>
                    <a:pt x="10817" y="294313"/>
                  </a:lnTo>
                  <a:cubicBezTo>
                    <a:pt x="4843" y="294313"/>
                    <a:pt x="0" y="289470"/>
                    <a:pt x="0" y="283496"/>
                  </a:cubicBezTo>
                  <a:lnTo>
                    <a:pt x="0" y="10817"/>
                  </a:lnTo>
                  <a:cubicBezTo>
                    <a:pt x="0" y="4843"/>
                    <a:pt x="4843" y="0"/>
                    <a:pt x="10817" y="0"/>
                  </a:cubicBezTo>
                  <a:close/>
                </a:path>
              </a:pathLst>
            </a:custGeom>
            <a:solidFill>
              <a:srgbClr val="FCE296">
                <a:alpha val="96863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393185" cy="322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3935358">
            <a:off x="14855821" y="2027017"/>
            <a:ext cx="1358060" cy="1122097"/>
          </a:xfrm>
          <a:custGeom>
            <a:avLst/>
            <a:gdLst/>
            <a:ahLst/>
            <a:cxnLst/>
            <a:rect l="l" t="t" r="r" b="b"/>
            <a:pathLst>
              <a:path w="1358060" h="1122097">
                <a:moveTo>
                  <a:pt x="0" y="0"/>
                </a:moveTo>
                <a:lnTo>
                  <a:pt x="1358060" y="0"/>
                </a:lnTo>
                <a:lnTo>
                  <a:pt x="1358060" y="1122098"/>
                </a:lnTo>
                <a:lnTo>
                  <a:pt x="0" y="1122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2012">
            <a:off x="14641357" y="5160829"/>
            <a:ext cx="3599150" cy="4114800"/>
          </a:xfrm>
          <a:custGeom>
            <a:avLst/>
            <a:gdLst/>
            <a:ahLst/>
            <a:cxnLst/>
            <a:rect l="l" t="t" r="r" b="b"/>
            <a:pathLst>
              <a:path w="3599150" h="4114800">
                <a:moveTo>
                  <a:pt x="0" y="0"/>
                </a:moveTo>
                <a:lnTo>
                  <a:pt x="3599150" y="0"/>
                </a:lnTo>
                <a:lnTo>
                  <a:pt x="3599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80267" y="811755"/>
            <a:ext cx="12317175" cy="116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Objektif</a:t>
            </a:r>
            <a:r>
              <a:rPr lang="en-US" sz="71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1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pembelajaran</a:t>
            </a:r>
            <a:r>
              <a:rPr lang="en-US" sz="71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24011" y="2929099"/>
            <a:ext cx="12847028" cy="480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Menyatakan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maksud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kesetimbangan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kimia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Menerangkan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sistem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tertutup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dan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tindak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balas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boleh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balik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Menyenaraikan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ciri-ciri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sistem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kesetimbangan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Menerangkan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prinsip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Le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Chatelier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Menjelaskan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perubahan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kepekatan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,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suhu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, dan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tekanan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terhadap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kesetimbangan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Meramal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arah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peralihan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kesetimbangan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apabila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diganggu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Menyatakan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aplikasi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prinsip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kesetimbangan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dalam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industri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.</a:t>
            </a:r>
          </a:p>
          <a:p>
            <a:pPr marL="838200" lvl="1" indent="-514350" algn="l">
              <a:lnSpc>
                <a:spcPts val="42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Menerangkan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penghasilan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ammonia </a:t>
            </a:r>
            <a:r>
              <a:rPr lang="en-US" sz="3200" dirty="0" err="1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melalui</a:t>
            </a:r>
            <a:r>
              <a:rPr lang="en-US" sz="3200" dirty="0">
                <a:solidFill>
                  <a:srgbClr val="5D312D"/>
                </a:solidFill>
                <a:latin typeface="Book Antiqua" panose="02040602050305030304" pitchFamily="18" charset="0"/>
                <a:ea typeface="Caldina Bold"/>
                <a:cs typeface="Caldina Bold"/>
                <a:sym typeface="Caldina Bold"/>
              </a:rPr>
              <a:t> Proses Haber.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22922" y="2139709"/>
            <a:ext cx="13239034" cy="6274892"/>
            <a:chOff x="0" y="0"/>
            <a:chExt cx="3486824" cy="1652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6824" cy="1652646"/>
            </a:xfrm>
            <a:custGeom>
              <a:avLst/>
              <a:gdLst/>
              <a:ahLst/>
              <a:cxnLst/>
              <a:rect l="l" t="t" r="r" b="b"/>
              <a:pathLst>
                <a:path w="3486824" h="1652646">
                  <a:moveTo>
                    <a:pt x="23976" y="0"/>
                  </a:moveTo>
                  <a:lnTo>
                    <a:pt x="3462848" y="0"/>
                  </a:lnTo>
                  <a:cubicBezTo>
                    <a:pt x="3469206" y="0"/>
                    <a:pt x="3475305" y="2526"/>
                    <a:pt x="3479801" y="7022"/>
                  </a:cubicBezTo>
                  <a:cubicBezTo>
                    <a:pt x="3484297" y="11519"/>
                    <a:pt x="3486824" y="17617"/>
                    <a:pt x="3486824" y="23976"/>
                  </a:cubicBezTo>
                  <a:lnTo>
                    <a:pt x="3486824" y="1628670"/>
                  </a:lnTo>
                  <a:cubicBezTo>
                    <a:pt x="3486824" y="1635029"/>
                    <a:pt x="3484297" y="1641128"/>
                    <a:pt x="3479801" y="1645624"/>
                  </a:cubicBezTo>
                  <a:cubicBezTo>
                    <a:pt x="3475305" y="1650120"/>
                    <a:pt x="3469206" y="1652646"/>
                    <a:pt x="3462848" y="1652646"/>
                  </a:cubicBezTo>
                  <a:lnTo>
                    <a:pt x="23976" y="1652646"/>
                  </a:lnTo>
                  <a:cubicBezTo>
                    <a:pt x="17617" y="1652646"/>
                    <a:pt x="11519" y="1650120"/>
                    <a:pt x="7022" y="1645624"/>
                  </a:cubicBezTo>
                  <a:cubicBezTo>
                    <a:pt x="2526" y="1641128"/>
                    <a:pt x="0" y="1635029"/>
                    <a:pt x="0" y="1628670"/>
                  </a:cubicBezTo>
                  <a:lnTo>
                    <a:pt x="0" y="23976"/>
                  </a:lnTo>
                  <a:cubicBezTo>
                    <a:pt x="0" y="17617"/>
                    <a:pt x="2526" y="11519"/>
                    <a:pt x="7022" y="7022"/>
                  </a:cubicBezTo>
                  <a:cubicBezTo>
                    <a:pt x="11519" y="2526"/>
                    <a:pt x="17617" y="0"/>
                    <a:pt x="23976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486824" cy="1719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15707" y="2408258"/>
            <a:ext cx="10247054" cy="561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Maksud</a:t>
            </a:r>
            <a:r>
              <a:rPr lang="en-US" sz="3499" b="1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b="1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499" b="1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b="1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499" b="1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:    </a:t>
            </a:r>
          </a:p>
          <a:p>
            <a:pPr algn="l">
              <a:lnSpc>
                <a:spcPts val="4899"/>
              </a:lnSpc>
            </a:pPr>
            <a:endParaRPr lang="en-US" sz="3499" b="1" dirty="0">
              <a:solidFill>
                <a:srgbClr val="5D312D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algn="just">
              <a:lnSpc>
                <a:spcPts val="4899"/>
              </a:lnSpc>
            </a:pP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Suatu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dikatakan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berada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apabila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kadar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hadapan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belakang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adalah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sama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bahan-bahan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terlibat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kekal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malar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satu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tempoh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masa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tertentu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boleh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balik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iaitu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yang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menghasilkan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semula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dari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499" dirty="0" err="1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lang="en-US" sz="3499" dirty="0">
                <a:solidFill>
                  <a:srgbClr val="5D312D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1558962" y="5143500"/>
            <a:ext cx="4791669" cy="3842047"/>
          </a:xfrm>
          <a:custGeom>
            <a:avLst/>
            <a:gdLst/>
            <a:ahLst/>
            <a:cxnLst/>
            <a:rect l="l" t="t" r="r" b="b"/>
            <a:pathLst>
              <a:path w="4791669" h="3842047">
                <a:moveTo>
                  <a:pt x="0" y="3842047"/>
                </a:moveTo>
                <a:lnTo>
                  <a:pt x="4791669" y="3842047"/>
                </a:lnTo>
                <a:lnTo>
                  <a:pt x="4791669" y="0"/>
                </a:lnTo>
                <a:lnTo>
                  <a:pt x="0" y="0"/>
                </a:lnTo>
                <a:lnTo>
                  <a:pt x="0" y="38420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66981">
            <a:off x="14428659" y="8828976"/>
            <a:ext cx="5268204" cy="3306347"/>
          </a:xfrm>
          <a:custGeom>
            <a:avLst/>
            <a:gdLst/>
            <a:ahLst/>
            <a:cxnLst/>
            <a:rect l="l" t="t" r="r" b="b"/>
            <a:pathLst>
              <a:path w="5268204" h="3306347">
                <a:moveTo>
                  <a:pt x="0" y="0"/>
                </a:moveTo>
                <a:lnTo>
                  <a:pt x="5268204" y="0"/>
                </a:lnTo>
                <a:lnTo>
                  <a:pt x="5268204" y="3306347"/>
                </a:lnTo>
                <a:lnTo>
                  <a:pt x="0" y="3306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454646" flipH="1" flipV="1">
            <a:off x="16456755" y="984383"/>
            <a:ext cx="1851624" cy="2089012"/>
          </a:xfrm>
          <a:custGeom>
            <a:avLst/>
            <a:gdLst/>
            <a:ahLst/>
            <a:cxnLst/>
            <a:rect l="l" t="t" r="r" b="b"/>
            <a:pathLst>
              <a:path w="1851624" h="2089012">
                <a:moveTo>
                  <a:pt x="1851625" y="2089011"/>
                </a:moveTo>
                <a:lnTo>
                  <a:pt x="0" y="2089011"/>
                </a:lnTo>
                <a:lnTo>
                  <a:pt x="0" y="0"/>
                </a:lnTo>
                <a:lnTo>
                  <a:pt x="1851625" y="0"/>
                </a:lnTo>
                <a:lnTo>
                  <a:pt x="1851625" y="2089011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6335" y="1506856"/>
            <a:ext cx="592658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Sistem</a:t>
            </a:r>
            <a:r>
              <a:rPr lang="en-US" sz="66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6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endParaRPr lang="en-US" sz="6600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0" name="Freeform 10"/>
          <p:cNvSpPr/>
          <p:nvPr/>
        </p:nvSpPr>
        <p:spPr>
          <a:xfrm rot="-866981">
            <a:off x="-904500" y="-2151326"/>
            <a:ext cx="5268204" cy="3306347"/>
          </a:xfrm>
          <a:custGeom>
            <a:avLst/>
            <a:gdLst/>
            <a:ahLst/>
            <a:cxnLst/>
            <a:rect l="l" t="t" r="r" b="b"/>
            <a:pathLst>
              <a:path w="5268204" h="3306347">
                <a:moveTo>
                  <a:pt x="0" y="0"/>
                </a:moveTo>
                <a:lnTo>
                  <a:pt x="5268204" y="0"/>
                </a:lnTo>
                <a:lnTo>
                  <a:pt x="5268204" y="3306347"/>
                </a:lnTo>
                <a:lnTo>
                  <a:pt x="0" y="3306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3543" y="1620881"/>
            <a:ext cx="13097115" cy="7180565"/>
            <a:chOff x="0" y="0"/>
            <a:chExt cx="1658850" cy="684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8850" cy="684727"/>
            </a:xfrm>
            <a:custGeom>
              <a:avLst/>
              <a:gdLst/>
              <a:ahLst/>
              <a:cxnLst/>
              <a:rect l="l" t="t" r="r" b="b"/>
              <a:pathLst>
                <a:path w="1658850" h="684727">
                  <a:moveTo>
                    <a:pt x="19835" y="0"/>
                  </a:moveTo>
                  <a:lnTo>
                    <a:pt x="1639015" y="0"/>
                  </a:lnTo>
                  <a:cubicBezTo>
                    <a:pt x="1644276" y="0"/>
                    <a:pt x="1649321" y="2090"/>
                    <a:pt x="1653040" y="5810"/>
                  </a:cubicBezTo>
                  <a:cubicBezTo>
                    <a:pt x="1656760" y="9529"/>
                    <a:pt x="1658850" y="14574"/>
                    <a:pt x="1658850" y="19835"/>
                  </a:cubicBezTo>
                  <a:lnTo>
                    <a:pt x="1658850" y="664892"/>
                  </a:lnTo>
                  <a:cubicBezTo>
                    <a:pt x="1658850" y="670153"/>
                    <a:pt x="1656760" y="675198"/>
                    <a:pt x="1653040" y="678917"/>
                  </a:cubicBezTo>
                  <a:cubicBezTo>
                    <a:pt x="1649321" y="682637"/>
                    <a:pt x="1644276" y="684727"/>
                    <a:pt x="1639015" y="684727"/>
                  </a:cubicBezTo>
                  <a:lnTo>
                    <a:pt x="19835" y="684727"/>
                  </a:lnTo>
                  <a:cubicBezTo>
                    <a:pt x="8880" y="684727"/>
                    <a:pt x="0" y="675846"/>
                    <a:pt x="0" y="664892"/>
                  </a:cubicBezTo>
                  <a:lnTo>
                    <a:pt x="0" y="19835"/>
                  </a:lnTo>
                  <a:cubicBezTo>
                    <a:pt x="0" y="8880"/>
                    <a:pt x="8880" y="0"/>
                    <a:pt x="19835" y="0"/>
                  </a:cubicBezTo>
                  <a:close/>
                </a:path>
              </a:pathLst>
            </a:custGeom>
            <a:solidFill>
              <a:srgbClr val="FCE296">
                <a:alpha val="9686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58850" cy="713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23780" y="7698422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8" y="0"/>
                </a:lnTo>
                <a:lnTo>
                  <a:pt x="5909828" y="4451966"/>
                </a:lnTo>
                <a:lnTo>
                  <a:pt x="0" y="4451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00833" y="-2387529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9" y="0"/>
                </a:lnTo>
                <a:lnTo>
                  <a:pt x="5909829" y="4451967"/>
                </a:lnTo>
                <a:lnTo>
                  <a:pt x="0" y="445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2849">
            <a:off x="14526927" y="6365178"/>
            <a:ext cx="2429203" cy="3078483"/>
          </a:xfrm>
          <a:custGeom>
            <a:avLst/>
            <a:gdLst/>
            <a:ahLst/>
            <a:cxnLst/>
            <a:rect l="l" t="t" r="r" b="b"/>
            <a:pathLst>
              <a:path w="2429203" h="3078483">
                <a:moveTo>
                  <a:pt x="0" y="0"/>
                </a:moveTo>
                <a:lnTo>
                  <a:pt x="2429203" y="0"/>
                </a:lnTo>
                <a:lnTo>
                  <a:pt x="2429203" y="3078483"/>
                </a:lnTo>
                <a:lnTo>
                  <a:pt x="0" y="307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403256" y="-2387529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8" y="0"/>
                </a:lnTo>
                <a:lnTo>
                  <a:pt x="5909828" y="4451967"/>
                </a:lnTo>
                <a:lnTo>
                  <a:pt x="0" y="445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02357" y="7698422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9" y="0"/>
                </a:lnTo>
                <a:lnTo>
                  <a:pt x="5909829" y="4451966"/>
                </a:lnTo>
                <a:lnTo>
                  <a:pt x="0" y="4451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07848" y="1919448"/>
            <a:ext cx="11360752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4400" b="1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Contoh</a:t>
            </a:r>
            <a:r>
              <a:rPr lang="en-US" sz="4400" b="1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</a:p>
          <a:p>
            <a:pPr>
              <a:lnSpc>
                <a:spcPts val="4899"/>
              </a:lnSpc>
            </a:pPr>
            <a:endParaRPr lang="en-US" sz="4400" b="1" dirty="0">
              <a:solidFill>
                <a:srgbClr val="5E322F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marL="571500" indent="-571500">
              <a:lnSpc>
                <a:spcPts val="4899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boleh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balik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</a:t>
            </a:r>
          </a:p>
          <a:p>
            <a:pPr algn="ctr">
              <a:lnSpc>
                <a:spcPts val="4899"/>
              </a:lnSpc>
            </a:pP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N2(g) + 3H2(g) ⇌ 2NH3(g)</a:t>
            </a:r>
          </a:p>
          <a:p>
            <a:pPr>
              <a:lnSpc>
                <a:spcPts val="4899"/>
              </a:lnSpc>
            </a:pPr>
            <a:endParaRPr lang="en-US" sz="4400" dirty="0">
              <a:solidFill>
                <a:srgbClr val="5E322F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marL="571500" indent="-571500">
              <a:lnSpc>
                <a:spcPts val="4899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hadapan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</a:t>
            </a:r>
          </a:p>
          <a:p>
            <a:pPr algn="ctr">
              <a:lnSpc>
                <a:spcPts val="4899"/>
              </a:lnSpc>
            </a:pP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N2 + 3H2 → 2NH3</a:t>
            </a:r>
          </a:p>
          <a:p>
            <a:pPr>
              <a:lnSpc>
                <a:spcPts val="4899"/>
              </a:lnSpc>
            </a:pPr>
            <a:endParaRPr lang="en-US" sz="4400" dirty="0">
              <a:solidFill>
                <a:srgbClr val="5E322F"/>
              </a:solidFill>
              <a:latin typeface="Caldina"/>
              <a:ea typeface="Caldina"/>
              <a:cs typeface="Caldina"/>
              <a:sym typeface="Caldina"/>
            </a:endParaRPr>
          </a:p>
          <a:p>
            <a:pPr marL="571500" indent="-571500">
              <a:lnSpc>
                <a:spcPts val="4899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4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belakang</a:t>
            </a: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</a:t>
            </a:r>
          </a:p>
          <a:p>
            <a:pPr algn="ctr">
              <a:lnSpc>
                <a:spcPts val="4899"/>
              </a:lnSpc>
            </a:pPr>
            <a:r>
              <a:rPr lang="en-US" sz="44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2NH3​ → N2 ​+ 3H2​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3543" y="1620881"/>
            <a:ext cx="13097115" cy="7180565"/>
            <a:chOff x="0" y="0"/>
            <a:chExt cx="1658850" cy="684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8850" cy="684727"/>
            </a:xfrm>
            <a:custGeom>
              <a:avLst/>
              <a:gdLst/>
              <a:ahLst/>
              <a:cxnLst/>
              <a:rect l="l" t="t" r="r" b="b"/>
              <a:pathLst>
                <a:path w="1658850" h="684727">
                  <a:moveTo>
                    <a:pt x="19835" y="0"/>
                  </a:moveTo>
                  <a:lnTo>
                    <a:pt x="1639015" y="0"/>
                  </a:lnTo>
                  <a:cubicBezTo>
                    <a:pt x="1644276" y="0"/>
                    <a:pt x="1649321" y="2090"/>
                    <a:pt x="1653040" y="5810"/>
                  </a:cubicBezTo>
                  <a:cubicBezTo>
                    <a:pt x="1656760" y="9529"/>
                    <a:pt x="1658850" y="14574"/>
                    <a:pt x="1658850" y="19835"/>
                  </a:cubicBezTo>
                  <a:lnTo>
                    <a:pt x="1658850" y="664892"/>
                  </a:lnTo>
                  <a:cubicBezTo>
                    <a:pt x="1658850" y="670153"/>
                    <a:pt x="1656760" y="675198"/>
                    <a:pt x="1653040" y="678917"/>
                  </a:cubicBezTo>
                  <a:cubicBezTo>
                    <a:pt x="1649321" y="682637"/>
                    <a:pt x="1644276" y="684727"/>
                    <a:pt x="1639015" y="684727"/>
                  </a:cubicBezTo>
                  <a:lnTo>
                    <a:pt x="19835" y="684727"/>
                  </a:lnTo>
                  <a:cubicBezTo>
                    <a:pt x="8880" y="684727"/>
                    <a:pt x="0" y="675846"/>
                    <a:pt x="0" y="664892"/>
                  </a:cubicBezTo>
                  <a:lnTo>
                    <a:pt x="0" y="19835"/>
                  </a:lnTo>
                  <a:cubicBezTo>
                    <a:pt x="0" y="8880"/>
                    <a:pt x="8880" y="0"/>
                    <a:pt x="19835" y="0"/>
                  </a:cubicBezTo>
                  <a:close/>
                </a:path>
              </a:pathLst>
            </a:custGeom>
            <a:solidFill>
              <a:srgbClr val="FCE296">
                <a:alpha val="9686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58850" cy="713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523780" y="7698422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8" y="0"/>
                </a:lnTo>
                <a:lnTo>
                  <a:pt x="5909828" y="4451966"/>
                </a:lnTo>
                <a:lnTo>
                  <a:pt x="0" y="4451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00833" y="-2387529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9" y="0"/>
                </a:lnTo>
                <a:lnTo>
                  <a:pt x="5909829" y="4451967"/>
                </a:lnTo>
                <a:lnTo>
                  <a:pt x="0" y="445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82849">
            <a:off x="14899384" y="6683321"/>
            <a:ext cx="2429203" cy="3078483"/>
          </a:xfrm>
          <a:custGeom>
            <a:avLst/>
            <a:gdLst/>
            <a:ahLst/>
            <a:cxnLst/>
            <a:rect l="l" t="t" r="r" b="b"/>
            <a:pathLst>
              <a:path w="2429203" h="3078483">
                <a:moveTo>
                  <a:pt x="0" y="0"/>
                </a:moveTo>
                <a:lnTo>
                  <a:pt x="2429203" y="0"/>
                </a:lnTo>
                <a:lnTo>
                  <a:pt x="2429203" y="3078483"/>
                </a:lnTo>
                <a:lnTo>
                  <a:pt x="0" y="3078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403256" y="-2387529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8" y="0"/>
                </a:lnTo>
                <a:lnTo>
                  <a:pt x="5909828" y="4451967"/>
                </a:lnTo>
                <a:lnTo>
                  <a:pt x="0" y="445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02357" y="7698422"/>
            <a:ext cx="5909828" cy="4451966"/>
          </a:xfrm>
          <a:custGeom>
            <a:avLst/>
            <a:gdLst/>
            <a:ahLst/>
            <a:cxnLst/>
            <a:rect l="l" t="t" r="r" b="b"/>
            <a:pathLst>
              <a:path w="5909828" h="4451966">
                <a:moveTo>
                  <a:pt x="0" y="0"/>
                </a:moveTo>
                <a:lnTo>
                  <a:pt x="5909829" y="0"/>
                </a:lnTo>
                <a:lnTo>
                  <a:pt x="5909829" y="4451966"/>
                </a:lnTo>
                <a:lnTo>
                  <a:pt x="0" y="4451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34281" y="2064437"/>
            <a:ext cx="12343029" cy="585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Ciri-ciri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: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  </a:t>
            </a:r>
          </a:p>
          <a:p>
            <a:pPr marL="571500" marR="0" lvl="0" indent="-5715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tertutup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tiada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masuk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atau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keluar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).    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Kadar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hadapan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=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kadar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belakang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.    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adalah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malars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.    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4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boleh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balik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E322F"/>
                </a:solidFill>
                <a:effectLst/>
                <a:uLnTx/>
                <a:uFillTx/>
                <a:latin typeface="Caldina"/>
                <a:ea typeface="Caldina"/>
                <a:cs typeface="Caldina"/>
                <a:sym typeface="Caldin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6514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500" y="2868882"/>
            <a:ext cx="15777000" cy="6206368"/>
            <a:chOff x="0" y="0"/>
            <a:chExt cx="4155259" cy="1634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259" cy="1634599"/>
            </a:xfrm>
            <a:custGeom>
              <a:avLst/>
              <a:gdLst/>
              <a:ahLst/>
              <a:cxnLst/>
              <a:rect l="l" t="t" r="r" b="b"/>
              <a:pathLst>
                <a:path w="4155259" h="1634599">
                  <a:moveTo>
                    <a:pt x="12268" y="0"/>
                  </a:moveTo>
                  <a:lnTo>
                    <a:pt x="4142991" y="0"/>
                  </a:lnTo>
                  <a:cubicBezTo>
                    <a:pt x="4146245" y="0"/>
                    <a:pt x="4149365" y="1292"/>
                    <a:pt x="4151666" y="3593"/>
                  </a:cubicBezTo>
                  <a:cubicBezTo>
                    <a:pt x="4153967" y="5894"/>
                    <a:pt x="4155259" y="9014"/>
                    <a:pt x="4155259" y="12268"/>
                  </a:cubicBezTo>
                  <a:lnTo>
                    <a:pt x="4155259" y="1622331"/>
                  </a:lnTo>
                  <a:cubicBezTo>
                    <a:pt x="4155259" y="1629106"/>
                    <a:pt x="4149767" y="1634599"/>
                    <a:pt x="4142991" y="1634599"/>
                  </a:cubicBezTo>
                  <a:lnTo>
                    <a:pt x="12268" y="1634599"/>
                  </a:lnTo>
                  <a:cubicBezTo>
                    <a:pt x="5492" y="1634599"/>
                    <a:pt x="0" y="1629106"/>
                    <a:pt x="0" y="1622331"/>
                  </a:cubicBezTo>
                  <a:lnTo>
                    <a:pt x="0" y="12268"/>
                  </a:lnTo>
                  <a:cubicBezTo>
                    <a:pt x="0" y="5492"/>
                    <a:pt x="5492" y="0"/>
                    <a:pt x="12268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55259" cy="1663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43776" y="3619500"/>
            <a:ext cx="14600447" cy="406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tertutup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   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Tiada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yang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masuk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atau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keluar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dari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Diperlukan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mencapai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dinamik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dinamik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:   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masih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dalam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kedua-dua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tetapi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secara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serentak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dan pada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kadar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yang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sama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Tidak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dapat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dilihat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perubahan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secara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fizikal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walaupun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reaksi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masih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berlaku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442668" y="222048"/>
            <a:ext cx="2294932" cy="2238768"/>
          </a:xfrm>
          <a:custGeom>
            <a:avLst/>
            <a:gdLst/>
            <a:ahLst/>
            <a:cxnLst/>
            <a:rect l="l" t="t" r="r" b="b"/>
            <a:pathLst>
              <a:path w="2294932" h="2238768">
                <a:moveTo>
                  <a:pt x="0" y="0"/>
                </a:moveTo>
                <a:lnTo>
                  <a:pt x="2294932" y="0"/>
                </a:lnTo>
                <a:lnTo>
                  <a:pt x="2294932" y="2238767"/>
                </a:lnTo>
                <a:lnTo>
                  <a:pt x="0" y="2238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2587" y="6817143"/>
            <a:ext cx="2686879" cy="3173946"/>
          </a:xfrm>
          <a:custGeom>
            <a:avLst/>
            <a:gdLst/>
            <a:ahLst/>
            <a:cxnLst/>
            <a:rect l="l" t="t" r="r" b="b"/>
            <a:pathLst>
              <a:path w="2686879" h="3173946">
                <a:moveTo>
                  <a:pt x="0" y="0"/>
                </a:moveTo>
                <a:lnTo>
                  <a:pt x="2686880" y="0"/>
                </a:lnTo>
                <a:lnTo>
                  <a:pt x="2686880" y="3173946"/>
                </a:lnTo>
                <a:lnTo>
                  <a:pt x="0" y="3173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28096">
            <a:off x="-1089220" y="8189157"/>
            <a:ext cx="4689440" cy="3603863"/>
          </a:xfrm>
          <a:custGeom>
            <a:avLst/>
            <a:gdLst/>
            <a:ahLst/>
            <a:cxnLst/>
            <a:rect l="l" t="t" r="r" b="b"/>
            <a:pathLst>
              <a:path w="4689440" h="3603863">
                <a:moveTo>
                  <a:pt x="0" y="0"/>
                </a:moveTo>
                <a:lnTo>
                  <a:pt x="4689440" y="0"/>
                </a:lnTo>
                <a:lnTo>
                  <a:pt x="4689440" y="3603863"/>
                </a:lnTo>
                <a:lnTo>
                  <a:pt x="0" y="36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5413" y="1046940"/>
            <a:ext cx="12317175" cy="11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Ciri-ciri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Sistem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endParaRPr lang="en-US" sz="7200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0" name="Freeform 10"/>
          <p:cNvSpPr/>
          <p:nvPr/>
        </p:nvSpPr>
        <p:spPr>
          <a:xfrm rot="1728096">
            <a:off x="14914580" y="-1801931"/>
            <a:ext cx="4689440" cy="3603863"/>
          </a:xfrm>
          <a:custGeom>
            <a:avLst/>
            <a:gdLst/>
            <a:ahLst/>
            <a:cxnLst/>
            <a:rect l="l" t="t" r="r" b="b"/>
            <a:pathLst>
              <a:path w="4689440" h="3603863">
                <a:moveTo>
                  <a:pt x="0" y="0"/>
                </a:moveTo>
                <a:lnTo>
                  <a:pt x="4689440" y="0"/>
                </a:lnTo>
                <a:lnTo>
                  <a:pt x="4689440" y="3603862"/>
                </a:lnTo>
                <a:lnTo>
                  <a:pt x="0" y="3603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4605" y="2708656"/>
            <a:ext cx="14630400" cy="6206368"/>
            <a:chOff x="0" y="0"/>
            <a:chExt cx="4155259" cy="16345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259" cy="1634599"/>
            </a:xfrm>
            <a:custGeom>
              <a:avLst/>
              <a:gdLst/>
              <a:ahLst/>
              <a:cxnLst/>
              <a:rect l="l" t="t" r="r" b="b"/>
              <a:pathLst>
                <a:path w="4155259" h="1634599">
                  <a:moveTo>
                    <a:pt x="12268" y="0"/>
                  </a:moveTo>
                  <a:lnTo>
                    <a:pt x="4142991" y="0"/>
                  </a:lnTo>
                  <a:cubicBezTo>
                    <a:pt x="4146245" y="0"/>
                    <a:pt x="4149365" y="1292"/>
                    <a:pt x="4151666" y="3593"/>
                  </a:cubicBezTo>
                  <a:cubicBezTo>
                    <a:pt x="4153967" y="5894"/>
                    <a:pt x="4155259" y="9014"/>
                    <a:pt x="4155259" y="12268"/>
                  </a:cubicBezTo>
                  <a:lnTo>
                    <a:pt x="4155259" y="1622331"/>
                  </a:lnTo>
                  <a:cubicBezTo>
                    <a:pt x="4155259" y="1629106"/>
                    <a:pt x="4149767" y="1634599"/>
                    <a:pt x="4142991" y="1634599"/>
                  </a:cubicBezTo>
                  <a:lnTo>
                    <a:pt x="12268" y="1634599"/>
                  </a:lnTo>
                  <a:cubicBezTo>
                    <a:pt x="5492" y="1634599"/>
                    <a:pt x="0" y="1629106"/>
                    <a:pt x="0" y="1622331"/>
                  </a:cubicBezTo>
                  <a:lnTo>
                    <a:pt x="0" y="12268"/>
                  </a:lnTo>
                  <a:cubicBezTo>
                    <a:pt x="0" y="5492"/>
                    <a:pt x="5492" y="0"/>
                    <a:pt x="12268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55259" cy="1663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85413" y="3469857"/>
            <a:ext cx="13458810" cy="4515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kekal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malar:  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hasil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kekal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tidak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berubah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apabila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tercapai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Suhu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, dan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isipadu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kekal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malar 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jika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sesuai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dengan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keadaan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ldina"/>
                <a:ea typeface="Caldina"/>
                <a:cs typeface="Caldina"/>
                <a:sym typeface="Caldina"/>
              </a:rPr>
              <a:t>).</a:t>
            </a:r>
          </a:p>
        </p:txBody>
      </p:sp>
      <p:sp>
        <p:nvSpPr>
          <p:cNvPr id="6" name="Freeform 6"/>
          <p:cNvSpPr/>
          <p:nvPr/>
        </p:nvSpPr>
        <p:spPr>
          <a:xfrm>
            <a:off x="442668" y="222048"/>
            <a:ext cx="2294932" cy="2238768"/>
          </a:xfrm>
          <a:custGeom>
            <a:avLst/>
            <a:gdLst/>
            <a:ahLst/>
            <a:cxnLst/>
            <a:rect l="l" t="t" r="r" b="b"/>
            <a:pathLst>
              <a:path w="2294932" h="2238768">
                <a:moveTo>
                  <a:pt x="0" y="0"/>
                </a:moveTo>
                <a:lnTo>
                  <a:pt x="2294932" y="0"/>
                </a:lnTo>
                <a:lnTo>
                  <a:pt x="2294932" y="2238767"/>
                </a:lnTo>
                <a:lnTo>
                  <a:pt x="0" y="2238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2587" y="6817143"/>
            <a:ext cx="2686879" cy="3173946"/>
          </a:xfrm>
          <a:custGeom>
            <a:avLst/>
            <a:gdLst/>
            <a:ahLst/>
            <a:cxnLst/>
            <a:rect l="l" t="t" r="r" b="b"/>
            <a:pathLst>
              <a:path w="2686879" h="3173946">
                <a:moveTo>
                  <a:pt x="0" y="0"/>
                </a:moveTo>
                <a:lnTo>
                  <a:pt x="2686880" y="0"/>
                </a:lnTo>
                <a:lnTo>
                  <a:pt x="2686880" y="3173946"/>
                </a:lnTo>
                <a:lnTo>
                  <a:pt x="0" y="3173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28096">
            <a:off x="-1089220" y="8189157"/>
            <a:ext cx="4689440" cy="3603863"/>
          </a:xfrm>
          <a:custGeom>
            <a:avLst/>
            <a:gdLst/>
            <a:ahLst/>
            <a:cxnLst/>
            <a:rect l="l" t="t" r="r" b="b"/>
            <a:pathLst>
              <a:path w="4689440" h="3603863">
                <a:moveTo>
                  <a:pt x="0" y="0"/>
                </a:moveTo>
                <a:lnTo>
                  <a:pt x="4689440" y="0"/>
                </a:lnTo>
                <a:lnTo>
                  <a:pt x="4689440" y="3603863"/>
                </a:lnTo>
                <a:lnTo>
                  <a:pt x="0" y="360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5413" y="1046940"/>
            <a:ext cx="12317175" cy="11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Ciri-ciri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Sistem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endParaRPr lang="en-US" sz="7200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0" name="Freeform 10"/>
          <p:cNvSpPr/>
          <p:nvPr/>
        </p:nvSpPr>
        <p:spPr>
          <a:xfrm rot="1728096">
            <a:off x="14914580" y="-1801931"/>
            <a:ext cx="4689440" cy="3603863"/>
          </a:xfrm>
          <a:custGeom>
            <a:avLst/>
            <a:gdLst/>
            <a:ahLst/>
            <a:cxnLst/>
            <a:rect l="l" t="t" r="r" b="b"/>
            <a:pathLst>
              <a:path w="4689440" h="3603863">
                <a:moveTo>
                  <a:pt x="0" y="0"/>
                </a:moveTo>
                <a:lnTo>
                  <a:pt x="4689440" y="0"/>
                </a:lnTo>
                <a:lnTo>
                  <a:pt x="4689440" y="3603862"/>
                </a:lnTo>
                <a:lnTo>
                  <a:pt x="0" y="3603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0388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3650" y="3543300"/>
            <a:ext cx="13220700" cy="5001479"/>
            <a:chOff x="0" y="0"/>
            <a:chExt cx="2863753" cy="10802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3753" cy="1080246"/>
            </a:xfrm>
            <a:custGeom>
              <a:avLst/>
              <a:gdLst/>
              <a:ahLst/>
              <a:cxnLst/>
              <a:rect l="l" t="t" r="r" b="b"/>
              <a:pathLst>
                <a:path w="2863753" h="1080246">
                  <a:moveTo>
                    <a:pt x="29192" y="0"/>
                  </a:moveTo>
                  <a:lnTo>
                    <a:pt x="2834560" y="0"/>
                  </a:lnTo>
                  <a:cubicBezTo>
                    <a:pt x="2842303" y="0"/>
                    <a:pt x="2849728" y="3076"/>
                    <a:pt x="2855202" y="8550"/>
                  </a:cubicBezTo>
                  <a:cubicBezTo>
                    <a:pt x="2860677" y="14025"/>
                    <a:pt x="2863753" y="21450"/>
                    <a:pt x="2863753" y="29192"/>
                  </a:cubicBezTo>
                  <a:lnTo>
                    <a:pt x="2863753" y="1051054"/>
                  </a:lnTo>
                  <a:cubicBezTo>
                    <a:pt x="2863753" y="1067176"/>
                    <a:pt x="2850683" y="1080246"/>
                    <a:pt x="2834560" y="1080246"/>
                  </a:cubicBezTo>
                  <a:lnTo>
                    <a:pt x="29192" y="1080246"/>
                  </a:lnTo>
                  <a:cubicBezTo>
                    <a:pt x="13070" y="1080246"/>
                    <a:pt x="0" y="1067176"/>
                    <a:pt x="0" y="1051054"/>
                  </a:cubicBezTo>
                  <a:lnTo>
                    <a:pt x="0" y="29192"/>
                  </a:lnTo>
                  <a:cubicBezTo>
                    <a:pt x="0" y="13070"/>
                    <a:pt x="13070" y="0"/>
                    <a:pt x="29192" y="0"/>
                  </a:cubicBezTo>
                  <a:close/>
                </a:path>
              </a:pathLst>
            </a:custGeom>
            <a:solidFill>
              <a:srgbClr val="FDE29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863753" cy="114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1284">
            <a:off x="13798019" y="-2057400"/>
            <a:ext cx="5979319" cy="4114800"/>
          </a:xfrm>
          <a:custGeom>
            <a:avLst/>
            <a:gdLst/>
            <a:ahLst/>
            <a:cxnLst/>
            <a:rect l="l" t="t" r="r" b="b"/>
            <a:pathLst>
              <a:path w="5979319" h="4114800">
                <a:moveTo>
                  <a:pt x="0" y="0"/>
                </a:moveTo>
                <a:lnTo>
                  <a:pt x="5979319" y="0"/>
                </a:lnTo>
                <a:lnTo>
                  <a:pt x="5979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81400" y="4180868"/>
            <a:ext cx="11125200" cy="3726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Prinsip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Le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Chatelier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menyatakan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bahawa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jika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sesuatu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dikenakan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perubahan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gangguan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)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dari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segi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suhu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atau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tekanan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sistem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akan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bertindak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untuk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menentang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gangguan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tersebut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dan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mencapai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6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baru</a:t>
            </a:r>
            <a:r>
              <a:rPr lang="en-US" sz="36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0173" y="913134"/>
            <a:ext cx="9850365" cy="11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Prinsip</a:t>
            </a:r>
            <a:r>
              <a:rPr lang="en-US" sz="72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Le </a:t>
            </a:r>
            <a:r>
              <a:rPr lang="en-US" sz="72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Chatelier</a:t>
            </a:r>
            <a:endParaRPr lang="en-US" sz="7200" dirty="0">
              <a:solidFill>
                <a:srgbClr val="5D312D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0173" y="2452422"/>
            <a:ext cx="230567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Definisi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9198">
            <a:off x="-1226118" y="-1302534"/>
            <a:ext cx="5818717" cy="3891838"/>
          </a:xfrm>
          <a:custGeom>
            <a:avLst/>
            <a:gdLst/>
            <a:ahLst/>
            <a:cxnLst/>
            <a:rect l="l" t="t" r="r" b="b"/>
            <a:pathLst>
              <a:path w="5818717" h="3891838">
                <a:moveTo>
                  <a:pt x="0" y="0"/>
                </a:moveTo>
                <a:lnTo>
                  <a:pt x="5818717" y="0"/>
                </a:lnTo>
                <a:lnTo>
                  <a:pt x="5818717" y="3891838"/>
                </a:lnTo>
                <a:lnTo>
                  <a:pt x="0" y="389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59198">
            <a:off x="14921326" y="8995735"/>
            <a:ext cx="4675949" cy="3127500"/>
          </a:xfrm>
          <a:custGeom>
            <a:avLst/>
            <a:gdLst/>
            <a:ahLst/>
            <a:cxnLst/>
            <a:rect l="l" t="t" r="r" b="b"/>
            <a:pathLst>
              <a:path w="4675949" h="3127500">
                <a:moveTo>
                  <a:pt x="0" y="0"/>
                </a:moveTo>
                <a:lnTo>
                  <a:pt x="4675948" y="0"/>
                </a:lnTo>
                <a:lnTo>
                  <a:pt x="4675948" y="3127500"/>
                </a:lnTo>
                <a:lnTo>
                  <a:pt x="0" y="312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88832" y="-647700"/>
            <a:ext cx="5192947" cy="4456493"/>
          </a:xfrm>
          <a:custGeom>
            <a:avLst/>
            <a:gdLst/>
            <a:ahLst/>
            <a:cxnLst/>
            <a:rect l="l" t="t" r="r" b="b"/>
            <a:pathLst>
              <a:path w="5192947" h="4456493">
                <a:moveTo>
                  <a:pt x="0" y="0"/>
                </a:moveTo>
                <a:lnTo>
                  <a:pt x="5192947" y="0"/>
                </a:lnTo>
                <a:lnTo>
                  <a:pt x="5192947" y="4456493"/>
                </a:lnTo>
                <a:lnTo>
                  <a:pt x="0" y="44564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78182" y="526116"/>
            <a:ext cx="1423322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Faktor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yang </a:t>
            </a:r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mempengaruhi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000" dirty="0" err="1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kesetimbangan</a:t>
            </a:r>
            <a:r>
              <a:rPr lang="en-US" sz="6000" dirty="0">
                <a:solidFill>
                  <a:srgbClr val="5D312D"/>
                </a:solidFill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3240" y="2631875"/>
            <a:ext cx="7155960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Perubahan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 </a:t>
            </a: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Kepekatan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8182" y="3315323"/>
            <a:ext cx="12704618" cy="2267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Jika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ditambah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yang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menggunakan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tersebut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    </a:t>
            </a:r>
          </a:p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Jika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kepekatan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dikurangkan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,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yang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menghasilkan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bahan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tersebut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62A58-C971-43FB-A931-3CE8C7104DA7}"/>
              </a:ext>
            </a:extLst>
          </p:cNvPr>
          <p:cNvSpPr txBox="1"/>
          <p:nvPr/>
        </p:nvSpPr>
        <p:spPr>
          <a:xfrm>
            <a:off x="2085108" y="6855674"/>
            <a:ext cx="12704617" cy="2267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Bagi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eksoterm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mengeluarkan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haba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),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peningkatan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suhu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bertentangan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kiri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).    </a:t>
            </a:r>
          </a:p>
          <a:p>
            <a:pPr marL="457200" indent="-457200" algn="just">
              <a:lnSpc>
                <a:spcPts val="448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Bagi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tindak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balas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endoterm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(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menyerap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haba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),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peningkatan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suhu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akan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mengalih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kesetimbangan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ke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arah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 </a:t>
            </a:r>
            <a:r>
              <a:rPr lang="en-US" sz="3200" dirty="0" err="1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kanan</a:t>
            </a:r>
            <a:r>
              <a:rPr lang="en-US" sz="3200" dirty="0">
                <a:solidFill>
                  <a:srgbClr val="5E322F"/>
                </a:solidFill>
                <a:latin typeface="Caldina"/>
                <a:ea typeface="Caldina"/>
                <a:cs typeface="Caldina"/>
                <a:sym typeface="Caldina"/>
              </a:rPr>
              <a:t>.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5CB6282-1ED9-4E01-802E-67AA1AD27736}"/>
              </a:ext>
            </a:extLst>
          </p:cNvPr>
          <p:cNvSpPr txBox="1"/>
          <p:nvPr/>
        </p:nvSpPr>
        <p:spPr>
          <a:xfrm>
            <a:off x="1776406" y="6010443"/>
            <a:ext cx="7155960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Perubahan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 </a:t>
            </a:r>
            <a:r>
              <a:rPr lang="en-US" sz="3500" b="1" dirty="0" err="1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Suhu</a:t>
            </a:r>
            <a:r>
              <a:rPr lang="en-US" sz="3500" b="1" dirty="0">
                <a:solidFill>
                  <a:srgbClr val="5E322F"/>
                </a:solidFill>
                <a:latin typeface="Caldina Bold"/>
                <a:ea typeface="Caldina Bold"/>
                <a:cs typeface="Caldina Bold"/>
                <a:sym typeface="Caldin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631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Caldina</vt:lpstr>
      <vt:lpstr>Bobby Jones</vt:lpstr>
      <vt:lpstr>Calibri</vt:lpstr>
      <vt:lpstr>Wingdings</vt:lpstr>
      <vt:lpstr>Book Antiqua</vt:lpstr>
      <vt:lpstr>Caldina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6</cp:revision>
  <dcterms:created xsi:type="dcterms:W3CDTF">2006-08-16T00:00:00Z</dcterms:created>
  <dcterms:modified xsi:type="dcterms:W3CDTF">2025-07-23T15:03:22Z</dcterms:modified>
  <dc:identifier>DAGt55pCt48</dc:identifier>
</cp:coreProperties>
</file>