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66" r:id="rId6"/>
    <p:sldId id="269" r:id="rId7"/>
    <p:sldId id="270" r:id="rId8"/>
    <p:sldId id="268" r:id="rId9"/>
    <p:sldId id="271" r:id="rId10"/>
    <p:sldId id="272" r:id="rId11"/>
    <p:sldId id="267" r:id="rId12"/>
    <p:sldId id="273" r:id="rId13"/>
    <p:sldId id="274" r:id="rId14"/>
    <p:sldId id="275" r:id="rId15"/>
    <p:sldId id="276" r:id="rId16"/>
    <p:sldId id="265" r:id="rId17"/>
  </p:sldIdLst>
  <p:sldSz cx="18288000" cy="10287000"/>
  <p:notesSz cx="6858000" cy="9144000"/>
  <p:embeddedFontLst>
    <p:embeddedFont>
      <p:font typeface="Adobe Garamond Pro" panose="02020502060506020403" pitchFamily="18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veat Brush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97483" y="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400" y="15240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03796" y="3238500"/>
            <a:ext cx="12157597" cy="264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28"/>
              </a:lnSpc>
            </a:pPr>
            <a:r>
              <a:rPr lang="en-US" sz="22961" dirty="0">
                <a:solidFill>
                  <a:srgbClr val="F1BD7D"/>
                </a:solidFill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28069" y="8410728"/>
            <a:ext cx="6631863" cy="55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2"/>
              </a:lnSpc>
            </a:pPr>
            <a:r>
              <a:rPr lang="en-US" sz="4795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Disusun</a:t>
            </a:r>
            <a:r>
              <a:rPr lang="en-US" sz="4795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oleh: Dinda Natalisa</a:t>
            </a:r>
          </a:p>
        </p:txBody>
      </p:sp>
      <p:sp>
        <p:nvSpPr>
          <p:cNvPr id="6" name="Freeform 6"/>
          <p:cNvSpPr/>
          <p:nvPr/>
        </p:nvSpPr>
        <p:spPr>
          <a:xfrm>
            <a:off x="9176252" y="152400"/>
            <a:ext cx="2340200" cy="2229573"/>
          </a:xfrm>
          <a:custGeom>
            <a:avLst/>
            <a:gdLst/>
            <a:ahLst/>
            <a:cxnLst/>
            <a:rect l="l" t="t" r="r" b="b"/>
            <a:pathLst>
              <a:path w="2340200" h="2229573">
                <a:moveTo>
                  <a:pt x="0" y="0"/>
                </a:moveTo>
                <a:lnTo>
                  <a:pt x="2340200" y="0"/>
                </a:lnTo>
                <a:lnTo>
                  <a:pt x="2340200" y="2229573"/>
                </a:lnTo>
                <a:lnTo>
                  <a:pt x="0" y="22295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86885" flipH="1">
            <a:off x="281371" y="843717"/>
            <a:ext cx="2353515" cy="5143500"/>
          </a:xfrm>
          <a:custGeom>
            <a:avLst/>
            <a:gdLst/>
            <a:ahLst/>
            <a:cxnLst/>
            <a:rect l="l" t="t" r="r" b="b"/>
            <a:pathLst>
              <a:path w="2353515" h="5143500">
                <a:moveTo>
                  <a:pt x="2353515" y="0"/>
                </a:moveTo>
                <a:lnTo>
                  <a:pt x="0" y="0"/>
                </a:lnTo>
                <a:lnTo>
                  <a:pt x="0" y="5143500"/>
                </a:lnTo>
                <a:lnTo>
                  <a:pt x="2353515" y="5143500"/>
                </a:lnTo>
                <a:lnTo>
                  <a:pt x="235351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337092" flipH="1">
            <a:off x="14814407" y="5847128"/>
            <a:ext cx="2581102" cy="4114800"/>
          </a:xfrm>
          <a:custGeom>
            <a:avLst/>
            <a:gdLst/>
            <a:ahLst/>
            <a:cxnLst/>
            <a:rect l="l" t="t" r="r" b="b"/>
            <a:pathLst>
              <a:path w="2581102" h="4114800">
                <a:moveTo>
                  <a:pt x="2581102" y="0"/>
                </a:moveTo>
                <a:lnTo>
                  <a:pt x="0" y="0"/>
                </a:lnTo>
                <a:lnTo>
                  <a:pt x="0" y="4114800"/>
                </a:lnTo>
                <a:lnTo>
                  <a:pt x="2581102" y="4114800"/>
                </a:lnTo>
                <a:lnTo>
                  <a:pt x="258110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154430" y="7904528"/>
            <a:ext cx="1923750" cy="1832809"/>
          </a:xfrm>
          <a:custGeom>
            <a:avLst/>
            <a:gdLst/>
            <a:ahLst/>
            <a:cxnLst/>
            <a:rect l="l" t="t" r="r" b="b"/>
            <a:pathLst>
              <a:path w="1923750" h="1832809">
                <a:moveTo>
                  <a:pt x="0" y="0"/>
                </a:moveTo>
                <a:lnTo>
                  <a:pt x="1923750" y="0"/>
                </a:lnTo>
                <a:lnTo>
                  <a:pt x="1923750" y="1832809"/>
                </a:lnTo>
                <a:lnTo>
                  <a:pt x="0" y="1832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5455300" y="-8763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3912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12800" y="0"/>
                </a:lnTo>
                <a:lnTo>
                  <a:pt x="3912800" y="411480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415975" y="73533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7620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97483" y="-47625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4605338" y="-2680553"/>
            <a:ext cx="9077324" cy="14800382"/>
          </a:xfrm>
          <a:custGeom>
            <a:avLst/>
            <a:gdLst/>
            <a:ahLst/>
            <a:cxnLst/>
            <a:rect l="l" t="t" r="r" b="b"/>
            <a:pathLst>
              <a:path w="8630503" h="12047656">
                <a:moveTo>
                  <a:pt x="0" y="0"/>
                </a:moveTo>
                <a:lnTo>
                  <a:pt x="8630502" y="0"/>
                </a:lnTo>
                <a:lnTo>
                  <a:pt x="8630502" y="12047656"/>
                </a:lnTo>
                <a:lnTo>
                  <a:pt x="0" y="1204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5573">
            <a:off x="2367246" y="810461"/>
            <a:ext cx="10180779" cy="1176220"/>
          </a:xfrm>
          <a:custGeom>
            <a:avLst/>
            <a:gdLst/>
            <a:ahLst/>
            <a:cxnLst/>
            <a:rect l="l" t="t" r="r" b="b"/>
            <a:pathLst>
              <a:path w="6273173" h="1176220">
                <a:moveTo>
                  <a:pt x="0" y="0"/>
                </a:moveTo>
                <a:lnTo>
                  <a:pt x="6273173" y="0"/>
                </a:lnTo>
                <a:lnTo>
                  <a:pt x="6273173" y="1176220"/>
                </a:lnTo>
                <a:lnTo>
                  <a:pt x="0" y="1176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4114">
            <a:off x="2700844" y="634037"/>
            <a:ext cx="9228504" cy="1370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Tindak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7F6F6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814407" y="5143500"/>
            <a:ext cx="1882812" cy="4114800"/>
          </a:xfrm>
          <a:custGeom>
            <a:avLst/>
            <a:gdLst/>
            <a:ahLst/>
            <a:cxnLst/>
            <a:rect l="l" t="t" r="r" b="b"/>
            <a:pathLst>
              <a:path w="1882812" h="4114800">
                <a:moveTo>
                  <a:pt x="0" y="0"/>
                </a:moveTo>
                <a:lnTo>
                  <a:pt x="1882812" y="0"/>
                </a:lnTo>
                <a:lnTo>
                  <a:pt x="1882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68375" y="7200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5302900" y="-10287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3912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12800" y="0"/>
                </a:lnTo>
                <a:lnTo>
                  <a:pt x="391280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636483" y="6208425"/>
            <a:ext cx="12601627" cy="2698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Contoh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Proses: 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Elektrolisis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aluminium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oksida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</a:p>
          <a:p>
            <a:pPr marR="0" lvl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Al₂O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₃):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Al₂O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₃ → 2Al + 3O₂    </a:t>
            </a:r>
          </a:p>
          <a:p>
            <a:pPr marL="571500" marR="0" lvl="0" indent="-571500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Penurunan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zink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oksida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oleh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karbon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:    </a:t>
            </a:r>
          </a:p>
          <a:p>
            <a:pPr marR="0" lvl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ZnO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+ C → Zn + CO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FB0BA8C-77CA-4ED3-978D-428FE94DD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567089"/>
              </p:ext>
            </p:extLst>
          </p:nvPr>
        </p:nvGraphicFramePr>
        <p:xfrm>
          <a:off x="4728390" y="2405513"/>
          <a:ext cx="10417815" cy="34307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88594">
                  <a:extLst>
                    <a:ext uri="{9D8B030D-6E8A-4147-A177-3AD203B41FA5}">
                      <a16:colId xmlns:a16="http://schemas.microsoft.com/office/drawing/2014/main" val="144966028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54476956"/>
                    </a:ext>
                  </a:extLst>
                </a:gridCol>
                <a:gridCol w="4481221">
                  <a:extLst>
                    <a:ext uri="{9D8B030D-6E8A-4147-A177-3AD203B41FA5}">
                      <a16:colId xmlns:a16="http://schemas.microsoft.com/office/drawing/2014/main" val="6471756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b="1" dirty="0" err="1"/>
                        <a:t>Jenis</a:t>
                      </a:r>
                      <a:r>
                        <a:rPr lang="en-ID" sz="2400" b="1" dirty="0"/>
                        <a:t> </a:t>
                      </a:r>
                      <a:r>
                        <a:rPr lang="en-ID" sz="2400" b="1" dirty="0" err="1"/>
                        <a:t>Logam</a:t>
                      </a:r>
                      <a:endParaRPr lang="en-ID" sz="2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b="1" dirty="0" err="1"/>
                        <a:t>Contoh</a:t>
                      </a:r>
                      <a:endParaRPr lang="en-ID" sz="2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b="1" dirty="0" err="1"/>
                        <a:t>Kaedah</a:t>
                      </a:r>
                      <a:r>
                        <a:rPr lang="en-ID" sz="2400" b="1" dirty="0"/>
                        <a:t> </a:t>
                      </a:r>
                      <a:r>
                        <a:rPr lang="en-ID" sz="2400" b="1" dirty="0" err="1"/>
                        <a:t>Pengekstrakan</a:t>
                      </a:r>
                      <a:endParaRPr lang="en-ID" sz="2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20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/>
                        <a:t>Sangat </a:t>
                      </a:r>
                      <a:r>
                        <a:rPr lang="en-ID" sz="2400" dirty="0" err="1"/>
                        <a:t>reaktif</a:t>
                      </a:r>
                      <a:endParaRPr lang="en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/>
                        <a:t>K, Na, Ca, 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2400"/>
                        <a:t>Elektrolisis bijih lebur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8217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err="1"/>
                        <a:t>Sederhana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reaktif</a:t>
                      </a:r>
                      <a:endParaRPr lang="en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/>
                        <a:t>Zn, Fe, Pb, Sn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n-NO" sz="2400"/>
                        <a:t>Penurunan oksida logam dengan karbon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6207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/>
                        <a:t>Kurang </a:t>
                      </a:r>
                      <a:r>
                        <a:rPr lang="en-ID" sz="2400" dirty="0" err="1"/>
                        <a:t>reaktif</a:t>
                      </a:r>
                      <a:endParaRPr lang="en-ID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/>
                        <a:t>Cu, Ag, 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2400" dirty="0" err="1"/>
                        <a:t>Pemanasan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bijih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logam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sahaja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atau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didapati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bebas</a:t>
                      </a:r>
                      <a:endParaRPr lang="en-ID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9175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3932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7620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97483" y="-47625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4605338" y="-2680553"/>
            <a:ext cx="9077324" cy="14800382"/>
          </a:xfrm>
          <a:custGeom>
            <a:avLst/>
            <a:gdLst/>
            <a:ahLst/>
            <a:cxnLst/>
            <a:rect l="l" t="t" r="r" b="b"/>
            <a:pathLst>
              <a:path w="8630503" h="12047656">
                <a:moveTo>
                  <a:pt x="0" y="0"/>
                </a:moveTo>
                <a:lnTo>
                  <a:pt x="8630502" y="0"/>
                </a:lnTo>
                <a:lnTo>
                  <a:pt x="8630502" y="12047656"/>
                </a:lnTo>
                <a:lnTo>
                  <a:pt x="0" y="1204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5573">
            <a:off x="2367246" y="810461"/>
            <a:ext cx="10180779" cy="1176220"/>
          </a:xfrm>
          <a:custGeom>
            <a:avLst/>
            <a:gdLst/>
            <a:ahLst/>
            <a:cxnLst/>
            <a:rect l="l" t="t" r="r" b="b"/>
            <a:pathLst>
              <a:path w="6273173" h="1176220">
                <a:moveTo>
                  <a:pt x="0" y="0"/>
                </a:moveTo>
                <a:lnTo>
                  <a:pt x="6273173" y="0"/>
                </a:lnTo>
                <a:lnTo>
                  <a:pt x="6273173" y="1176220"/>
                </a:lnTo>
                <a:lnTo>
                  <a:pt x="0" y="1176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4114">
            <a:off x="2843383" y="874834"/>
            <a:ext cx="922850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Pengaratan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dan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Pencegahannya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7F6F6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814407" y="5143500"/>
            <a:ext cx="1882812" cy="4114800"/>
          </a:xfrm>
          <a:custGeom>
            <a:avLst/>
            <a:gdLst/>
            <a:ahLst/>
            <a:cxnLst/>
            <a:rect l="l" t="t" r="r" b="b"/>
            <a:pathLst>
              <a:path w="1882812" h="4114800">
                <a:moveTo>
                  <a:pt x="0" y="0"/>
                </a:moveTo>
                <a:lnTo>
                  <a:pt x="1882812" y="0"/>
                </a:lnTo>
                <a:lnTo>
                  <a:pt x="1882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68375" y="7200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5302900" y="-10287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3912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12800" y="0"/>
                </a:lnTo>
                <a:lnTo>
                  <a:pt x="391280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637792" y="2862289"/>
            <a:ext cx="12070286" cy="4314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Maksud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Pengaratan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92E1A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Pengaratan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ialah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proses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pengoksidaan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perlahan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biasanya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besi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) yang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melibatkan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air dan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oksigen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untuk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membentuk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besi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(III)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oksida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terhidrat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iaitu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karat.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92E1A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Persamaan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perkataan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Besi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+ Air +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Oksigen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→ Karat</a:t>
            </a:r>
          </a:p>
        </p:txBody>
      </p:sp>
    </p:spTree>
    <p:extLst>
      <p:ext uri="{BB962C8B-B14F-4D97-AF65-F5344CB8AC3E}">
        <p14:creationId xmlns:p14="http://schemas.microsoft.com/office/powerpoint/2010/main" val="4370595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7620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97483" y="-47625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4605338" y="-2680553"/>
            <a:ext cx="9077324" cy="14800382"/>
          </a:xfrm>
          <a:custGeom>
            <a:avLst/>
            <a:gdLst/>
            <a:ahLst/>
            <a:cxnLst/>
            <a:rect l="l" t="t" r="r" b="b"/>
            <a:pathLst>
              <a:path w="8630503" h="12047656">
                <a:moveTo>
                  <a:pt x="0" y="0"/>
                </a:moveTo>
                <a:lnTo>
                  <a:pt x="8630502" y="0"/>
                </a:lnTo>
                <a:lnTo>
                  <a:pt x="8630502" y="12047656"/>
                </a:lnTo>
                <a:lnTo>
                  <a:pt x="0" y="1204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5573">
            <a:off x="2387818" y="741538"/>
            <a:ext cx="10872934" cy="1176220"/>
          </a:xfrm>
          <a:custGeom>
            <a:avLst/>
            <a:gdLst/>
            <a:ahLst/>
            <a:cxnLst/>
            <a:rect l="l" t="t" r="r" b="b"/>
            <a:pathLst>
              <a:path w="6273173" h="1176220">
                <a:moveTo>
                  <a:pt x="0" y="0"/>
                </a:moveTo>
                <a:lnTo>
                  <a:pt x="6273173" y="0"/>
                </a:lnTo>
                <a:lnTo>
                  <a:pt x="6273173" y="1176220"/>
                </a:lnTo>
                <a:lnTo>
                  <a:pt x="0" y="1176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4114">
            <a:off x="2937002" y="921757"/>
            <a:ext cx="985826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Faktor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yang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Mempengaruhi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Pengaratan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:</a:t>
            </a:r>
          </a:p>
        </p:txBody>
      </p:sp>
      <p:sp>
        <p:nvSpPr>
          <p:cNvPr id="8" name="Freeform 8"/>
          <p:cNvSpPr/>
          <p:nvPr/>
        </p:nvSpPr>
        <p:spPr>
          <a:xfrm>
            <a:off x="14814407" y="5143500"/>
            <a:ext cx="1882812" cy="4114800"/>
          </a:xfrm>
          <a:custGeom>
            <a:avLst/>
            <a:gdLst/>
            <a:ahLst/>
            <a:cxnLst/>
            <a:rect l="l" t="t" r="r" b="b"/>
            <a:pathLst>
              <a:path w="1882812" h="4114800">
                <a:moveTo>
                  <a:pt x="0" y="0"/>
                </a:moveTo>
                <a:lnTo>
                  <a:pt x="1882812" y="0"/>
                </a:lnTo>
                <a:lnTo>
                  <a:pt x="1882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68375" y="7200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5302900" y="-10287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3912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12800" y="0"/>
                </a:lnTo>
                <a:lnTo>
                  <a:pt x="391280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403642" y="2583559"/>
            <a:ext cx="12070286" cy="4872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5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Kehadiran air dan oksigen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5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Kelembapan udara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5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Kehadiran garam, seperti di kawasan laut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5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Air asid mempercepatkan pengaratan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92E1A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  <p:extLst>
      <p:ext uri="{BB962C8B-B14F-4D97-AF65-F5344CB8AC3E}">
        <p14:creationId xmlns:p14="http://schemas.microsoft.com/office/powerpoint/2010/main" val="10758471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7620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97483" y="-47625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4605338" y="-2680553"/>
            <a:ext cx="9077324" cy="14800382"/>
          </a:xfrm>
          <a:custGeom>
            <a:avLst/>
            <a:gdLst/>
            <a:ahLst/>
            <a:cxnLst/>
            <a:rect l="l" t="t" r="r" b="b"/>
            <a:pathLst>
              <a:path w="8630503" h="12047656">
                <a:moveTo>
                  <a:pt x="0" y="0"/>
                </a:moveTo>
                <a:lnTo>
                  <a:pt x="8630502" y="0"/>
                </a:lnTo>
                <a:lnTo>
                  <a:pt x="8630502" y="12047656"/>
                </a:lnTo>
                <a:lnTo>
                  <a:pt x="0" y="1204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5573">
            <a:off x="2367246" y="810461"/>
            <a:ext cx="10180779" cy="1176220"/>
          </a:xfrm>
          <a:custGeom>
            <a:avLst/>
            <a:gdLst/>
            <a:ahLst/>
            <a:cxnLst/>
            <a:rect l="l" t="t" r="r" b="b"/>
            <a:pathLst>
              <a:path w="6273173" h="1176220">
                <a:moveTo>
                  <a:pt x="0" y="0"/>
                </a:moveTo>
                <a:lnTo>
                  <a:pt x="6273173" y="0"/>
                </a:lnTo>
                <a:lnTo>
                  <a:pt x="6273173" y="1176220"/>
                </a:lnTo>
                <a:lnTo>
                  <a:pt x="0" y="1176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4114">
            <a:off x="2701315" y="510743"/>
            <a:ext cx="9228504" cy="1297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Kaedah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Pencegahan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Pengaratan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:</a:t>
            </a:r>
          </a:p>
        </p:txBody>
      </p:sp>
      <p:sp>
        <p:nvSpPr>
          <p:cNvPr id="8" name="Freeform 8"/>
          <p:cNvSpPr/>
          <p:nvPr/>
        </p:nvSpPr>
        <p:spPr>
          <a:xfrm>
            <a:off x="14814407" y="5143500"/>
            <a:ext cx="1882812" cy="4114800"/>
          </a:xfrm>
          <a:custGeom>
            <a:avLst/>
            <a:gdLst/>
            <a:ahLst/>
            <a:cxnLst/>
            <a:rect l="l" t="t" r="r" b="b"/>
            <a:pathLst>
              <a:path w="1882812" h="4114800">
                <a:moveTo>
                  <a:pt x="0" y="0"/>
                </a:moveTo>
                <a:lnTo>
                  <a:pt x="1882812" y="0"/>
                </a:lnTo>
                <a:lnTo>
                  <a:pt x="1882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68375" y="7200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5302900" y="-10287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3912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12800" y="0"/>
                </a:lnTo>
                <a:lnTo>
                  <a:pt x="391280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B804CD0-2E77-4E3E-BA2B-D0377C241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5752"/>
              </p:ext>
            </p:extLst>
          </p:nvPr>
        </p:nvGraphicFramePr>
        <p:xfrm>
          <a:off x="3919723" y="2918460"/>
          <a:ext cx="10894684" cy="44500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92118">
                  <a:extLst>
                    <a:ext uri="{9D8B030D-6E8A-4147-A177-3AD203B41FA5}">
                      <a16:colId xmlns:a16="http://schemas.microsoft.com/office/drawing/2014/main" val="3844033637"/>
                    </a:ext>
                  </a:extLst>
                </a:gridCol>
                <a:gridCol w="7702566">
                  <a:extLst>
                    <a:ext uri="{9D8B030D-6E8A-4147-A177-3AD203B41FA5}">
                      <a16:colId xmlns:a16="http://schemas.microsoft.com/office/drawing/2014/main" val="42836908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200" b="1" dirty="0" err="1"/>
                        <a:t>Kaedah</a:t>
                      </a:r>
                      <a:endParaRPr lang="en-ID" sz="32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200" b="1" dirty="0" err="1"/>
                        <a:t>Penerangan</a:t>
                      </a:r>
                      <a:endParaRPr lang="en-ID" sz="32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64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200" dirty="0" err="1"/>
                        <a:t>Mengecat</a:t>
                      </a:r>
                      <a:endParaRPr lang="en-ID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Menutup permukaan besi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810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200"/>
                        <a:t>Salutan minyak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Menghalang sentuhan air dan udara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2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200" dirty="0" err="1"/>
                        <a:t>Galvanisasi</a:t>
                      </a:r>
                      <a:endParaRPr lang="en-ID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Salutan dengan zink (zink lebih reaktif – bertindak sebagai logam pelindung)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347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200" dirty="0" err="1"/>
                        <a:t>Salutan</a:t>
                      </a:r>
                      <a:r>
                        <a:rPr lang="en-ID" sz="3200" dirty="0"/>
                        <a:t> </a:t>
                      </a:r>
                      <a:r>
                        <a:rPr lang="en-ID" sz="3200" dirty="0" err="1"/>
                        <a:t>plastik</a:t>
                      </a:r>
                      <a:endParaRPr lang="en-ID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Pelindung fizikal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333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200" dirty="0" err="1"/>
                        <a:t>Pengaloian</a:t>
                      </a:r>
                      <a:endParaRPr lang="en-ID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3200" dirty="0"/>
                        <a:t>Membuat aloi seperti keluli tahan karat (Fe + Cr + Ni)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93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29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7620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97483" y="-47625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4605338" y="-2680553"/>
            <a:ext cx="9077324" cy="14800382"/>
          </a:xfrm>
          <a:custGeom>
            <a:avLst/>
            <a:gdLst/>
            <a:ahLst/>
            <a:cxnLst/>
            <a:rect l="l" t="t" r="r" b="b"/>
            <a:pathLst>
              <a:path w="8630503" h="12047656">
                <a:moveTo>
                  <a:pt x="0" y="0"/>
                </a:moveTo>
                <a:lnTo>
                  <a:pt x="8630502" y="0"/>
                </a:lnTo>
                <a:lnTo>
                  <a:pt x="8630502" y="12047656"/>
                </a:lnTo>
                <a:lnTo>
                  <a:pt x="0" y="1204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5573">
            <a:off x="2371343" y="810416"/>
            <a:ext cx="10180779" cy="1549068"/>
          </a:xfrm>
          <a:custGeom>
            <a:avLst/>
            <a:gdLst/>
            <a:ahLst/>
            <a:cxnLst/>
            <a:rect l="l" t="t" r="r" b="b"/>
            <a:pathLst>
              <a:path w="6273173" h="1176220">
                <a:moveTo>
                  <a:pt x="0" y="0"/>
                </a:moveTo>
                <a:lnTo>
                  <a:pt x="6273173" y="0"/>
                </a:lnTo>
                <a:lnTo>
                  <a:pt x="6273173" y="1176220"/>
                </a:lnTo>
                <a:lnTo>
                  <a:pt x="0" y="1176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4114">
            <a:off x="3270888" y="823065"/>
            <a:ext cx="922850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Kegunaan Logam dalam Industri dan Kehidupan Seharian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7F6F6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814407" y="5143500"/>
            <a:ext cx="1882812" cy="4114800"/>
          </a:xfrm>
          <a:custGeom>
            <a:avLst/>
            <a:gdLst/>
            <a:ahLst/>
            <a:cxnLst/>
            <a:rect l="l" t="t" r="r" b="b"/>
            <a:pathLst>
              <a:path w="1882812" h="4114800">
                <a:moveTo>
                  <a:pt x="0" y="0"/>
                </a:moveTo>
                <a:lnTo>
                  <a:pt x="1882812" y="0"/>
                </a:lnTo>
                <a:lnTo>
                  <a:pt x="1882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68375" y="7200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5302900" y="-10287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3912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12800" y="0"/>
                </a:lnTo>
                <a:lnTo>
                  <a:pt x="391280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232614" y="2600773"/>
            <a:ext cx="12070286" cy="550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Contoh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dan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Kegunaannya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769DF6-BC97-42F9-858B-5DA04BB0C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4243"/>
              </p:ext>
            </p:extLst>
          </p:nvPr>
        </p:nvGraphicFramePr>
        <p:xfrm>
          <a:off x="3404514" y="3585949"/>
          <a:ext cx="11478971" cy="49072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91729">
                  <a:extLst>
                    <a:ext uri="{9D8B030D-6E8A-4147-A177-3AD203B41FA5}">
                      <a16:colId xmlns:a16="http://schemas.microsoft.com/office/drawing/2014/main" val="2285423068"/>
                    </a:ext>
                  </a:extLst>
                </a:gridCol>
                <a:gridCol w="7387242">
                  <a:extLst>
                    <a:ext uri="{9D8B030D-6E8A-4147-A177-3AD203B41FA5}">
                      <a16:colId xmlns:a16="http://schemas.microsoft.com/office/drawing/2014/main" val="1186429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 err="1"/>
                        <a:t>Logam</a:t>
                      </a:r>
                      <a:endParaRPr lang="en-ID" sz="28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 err="1"/>
                        <a:t>Kegunaan</a:t>
                      </a:r>
                      <a:endParaRPr lang="en-ID" sz="28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29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/>
                        <a:t>Aluminium</a:t>
                      </a:r>
                      <a:endParaRPr lang="en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2800"/>
                        <a:t>Rangka pesawat, tin minuman, pembalut makanan (ringan, tidak berkarat)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12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 err="1"/>
                        <a:t>Kuprum</a:t>
                      </a:r>
                      <a:r>
                        <a:rPr lang="en-ID" sz="2800" b="1" dirty="0"/>
                        <a:t> (Cu)</a:t>
                      </a:r>
                      <a:endParaRPr lang="en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2800" dirty="0" err="1"/>
                        <a:t>Pendawaian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elektrik</a:t>
                      </a:r>
                      <a:r>
                        <a:rPr lang="en-ID" sz="2800" dirty="0"/>
                        <a:t> (</a:t>
                      </a:r>
                      <a:r>
                        <a:rPr lang="en-ID" sz="2800" dirty="0" err="1"/>
                        <a:t>konduktor</a:t>
                      </a:r>
                      <a:r>
                        <a:rPr lang="en-ID" sz="2800" dirty="0"/>
                        <a:t> yang </a:t>
                      </a:r>
                      <a:r>
                        <a:rPr lang="en-ID" sz="2800" dirty="0" err="1"/>
                        <a:t>baik</a:t>
                      </a:r>
                      <a:r>
                        <a:rPr lang="en-ID" sz="28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766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/>
                        <a:t>Zink (Zn)</a:t>
                      </a:r>
                      <a:endParaRPr lang="en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2800"/>
                        <a:t>Melindungi besi melalui proses galvanisasi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3665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 err="1"/>
                        <a:t>Besi</a:t>
                      </a:r>
                      <a:r>
                        <a:rPr lang="en-ID" sz="2800" b="1" dirty="0"/>
                        <a:t> (Fe)</a:t>
                      </a:r>
                      <a:endParaRPr lang="en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2800"/>
                        <a:t>Pembinaan bangunan, jambatan, kenderaan (kukuh, murah)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2628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2800" b="1" dirty="0" err="1"/>
                        <a:t>Plumbum</a:t>
                      </a:r>
                      <a:r>
                        <a:rPr lang="en-ID" sz="2800" b="1" dirty="0"/>
                        <a:t> (Pb)</a:t>
                      </a:r>
                      <a:endParaRPr lang="en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2800"/>
                        <a:t>Bateri kereta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7959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Perak (Ag)</a:t>
                      </a:r>
                      <a:r>
                        <a:rPr lang="de-DE" sz="2800" dirty="0"/>
                        <a:t> dan </a:t>
                      </a:r>
                      <a:r>
                        <a:rPr lang="de-DE" sz="2800" b="1" dirty="0"/>
                        <a:t>Emas (Au)</a:t>
                      </a:r>
                      <a:endParaRPr lang="de-DE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2800" dirty="0" err="1"/>
                        <a:t>Barang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kemas</a:t>
                      </a:r>
                      <a:r>
                        <a:rPr lang="en-ID" sz="2800" dirty="0"/>
                        <a:t>, </a:t>
                      </a:r>
                      <a:r>
                        <a:rPr lang="en-ID" sz="2800" dirty="0" err="1"/>
                        <a:t>komponen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elektronik</a:t>
                      </a:r>
                      <a:r>
                        <a:rPr lang="en-ID" sz="2800" dirty="0"/>
                        <a:t> (</a:t>
                      </a:r>
                      <a:r>
                        <a:rPr lang="en-ID" sz="2800" dirty="0" err="1"/>
                        <a:t>konduktor</a:t>
                      </a:r>
                      <a:r>
                        <a:rPr lang="en-ID" sz="2800" dirty="0"/>
                        <a:t> dan </a:t>
                      </a:r>
                      <a:r>
                        <a:rPr lang="en-ID" sz="2800" dirty="0" err="1"/>
                        <a:t>tahan</a:t>
                      </a:r>
                      <a:r>
                        <a:rPr lang="en-ID" sz="2800" dirty="0"/>
                        <a:t> karat)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3294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367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7620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97483" y="-47625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4605338" y="-2680553"/>
            <a:ext cx="9077324" cy="14800382"/>
          </a:xfrm>
          <a:custGeom>
            <a:avLst/>
            <a:gdLst/>
            <a:ahLst/>
            <a:cxnLst/>
            <a:rect l="l" t="t" r="r" b="b"/>
            <a:pathLst>
              <a:path w="8630503" h="12047656">
                <a:moveTo>
                  <a:pt x="0" y="0"/>
                </a:moveTo>
                <a:lnTo>
                  <a:pt x="8630502" y="0"/>
                </a:lnTo>
                <a:lnTo>
                  <a:pt x="8630502" y="12047656"/>
                </a:lnTo>
                <a:lnTo>
                  <a:pt x="0" y="1204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5573">
            <a:off x="2367713" y="852905"/>
            <a:ext cx="6319012" cy="1176220"/>
          </a:xfrm>
          <a:custGeom>
            <a:avLst/>
            <a:gdLst/>
            <a:ahLst/>
            <a:cxnLst/>
            <a:rect l="l" t="t" r="r" b="b"/>
            <a:pathLst>
              <a:path w="6273173" h="1176220">
                <a:moveTo>
                  <a:pt x="0" y="0"/>
                </a:moveTo>
                <a:lnTo>
                  <a:pt x="6273173" y="0"/>
                </a:lnTo>
                <a:lnTo>
                  <a:pt x="6273173" y="1176220"/>
                </a:lnTo>
                <a:lnTo>
                  <a:pt x="0" y="1176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4114">
            <a:off x="2701006" y="659316"/>
            <a:ext cx="5288457" cy="1370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Kesimpulan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7F6F6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275759" y="5800745"/>
            <a:ext cx="1882812" cy="4114800"/>
          </a:xfrm>
          <a:custGeom>
            <a:avLst/>
            <a:gdLst/>
            <a:ahLst/>
            <a:cxnLst/>
            <a:rect l="l" t="t" r="r" b="b"/>
            <a:pathLst>
              <a:path w="1882812" h="4114800">
                <a:moveTo>
                  <a:pt x="0" y="0"/>
                </a:moveTo>
                <a:lnTo>
                  <a:pt x="1882812" y="0"/>
                </a:lnTo>
                <a:lnTo>
                  <a:pt x="1882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68375" y="7200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5302900" y="-10287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3912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12800" y="0"/>
                </a:lnTo>
                <a:lnTo>
                  <a:pt x="391280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24173" y="2957150"/>
            <a:ext cx="12070286" cy="3782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disusun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dalam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siri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kereaktifan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berdasarkan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kecenderungan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bertindak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bahan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lain.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boleh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bertindak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oksigen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, air,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asid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, dan garam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lain.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Kaedah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pengekstrakan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bergantung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pada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kereaktifannya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Pengaratan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berlaku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pada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besi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dan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boleh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dicegah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pelbagai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kaedah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digunakan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secara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meluas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dalam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industri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dan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kehidupan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seharian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1444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97483" y="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400" y="15240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065201" y="3027384"/>
            <a:ext cx="12157597" cy="5060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28"/>
              </a:lnSpc>
            </a:pPr>
            <a:r>
              <a:rPr lang="en-US" sz="22961">
                <a:solidFill>
                  <a:srgbClr val="F1BD7D"/>
                </a:solidFill>
                <a:latin typeface="Caveat Brush"/>
                <a:ea typeface="Caveat Brush"/>
                <a:cs typeface="Caveat Brush"/>
                <a:sym typeface="Caveat Brush"/>
              </a:rPr>
              <a:t>Terima Kasih</a:t>
            </a:r>
          </a:p>
        </p:txBody>
      </p:sp>
      <p:sp>
        <p:nvSpPr>
          <p:cNvPr id="5" name="Freeform 5"/>
          <p:cNvSpPr/>
          <p:nvPr/>
        </p:nvSpPr>
        <p:spPr>
          <a:xfrm>
            <a:off x="15222799" y="-962704"/>
            <a:ext cx="3675294" cy="3501553"/>
          </a:xfrm>
          <a:custGeom>
            <a:avLst/>
            <a:gdLst/>
            <a:ahLst/>
            <a:cxnLst/>
            <a:rect l="l" t="t" r="r" b="b"/>
            <a:pathLst>
              <a:path w="3675294" h="3501553">
                <a:moveTo>
                  <a:pt x="0" y="0"/>
                </a:moveTo>
                <a:lnTo>
                  <a:pt x="3675294" y="0"/>
                </a:lnTo>
                <a:lnTo>
                  <a:pt x="3675294" y="3501553"/>
                </a:lnTo>
                <a:lnTo>
                  <a:pt x="0" y="35015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371253" flipH="1">
            <a:off x="1310071" y="268285"/>
            <a:ext cx="2353515" cy="5143500"/>
          </a:xfrm>
          <a:custGeom>
            <a:avLst/>
            <a:gdLst/>
            <a:ahLst/>
            <a:cxnLst/>
            <a:rect l="l" t="t" r="r" b="b"/>
            <a:pathLst>
              <a:path w="2353515" h="5143500">
                <a:moveTo>
                  <a:pt x="2353515" y="0"/>
                </a:moveTo>
                <a:lnTo>
                  <a:pt x="0" y="0"/>
                </a:lnTo>
                <a:lnTo>
                  <a:pt x="0" y="5143500"/>
                </a:lnTo>
                <a:lnTo>
                  <a:pt x="2353515" y="5143500"/>
                </a:lnTo>
                <a:lnTo>
                  <a:pt x="235351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37092" flipH="1">
            <a:off x="13513506" y="5836475"/>
            <a:ext cx="2581102" cy="4114800"/>
          </a:xfrm>
          <a:custGeom>
            <a:avLst/>
            <a:gdLst/>
            <a:ahLst/>
            <a:cxnLst/>
            <a:rect l="l" t="t" r="r" b="b"/>
            <a:pathLst>
              <a:path w="2581102" h="4114800">
                <a:moveTo>
                  <a:pt x="2581101" y="0"/>
                </a:moveTo>
                <a:lnTo>
                  <a:pt x="0" y="0"/>
                </a:lnTo>
                <a:lnTo>
                  <a:pt x="0" y="4114800"/>
                </a:lnTo>
                <a:lnTo>
                  <a:pt x="2581101" y="4114800"/>
                </a:lnTo>
                <a:lnTo>
                  <a:pt x="258110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162088" y="7485310"/>
            <a:ext cx="3814560" cy="3634235"/>
          </a:xfrm>
          <a:custGeom>
            <a:avLst/>
            <a:gdLst/>
            <a:ahLst/>
            <a:cxnLst/>
            <a:rect l="l" t="t" r="r" b="b"/>
            <a:pathLst>
              <a:path w="3814560" h="3634235">
                <a:moveTo>
                  <a:pt x="0" y="0"/>
                </a:moveTo>
                <a:lnTo>
                  <a:pt x="3814560" y="0"/>
                </a:lnTo>
                <a:lnTo>
                  <a:pt x="3814560" y="3634235"/>
                </a:lnTo>
                <a:lnTo>
                  <a:pt x="0" y="36342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009753" flipH="1" flipV="1">
            <a:off x="14077930" y="2672258"/>
            <a:ext cx="2069557" cy="2176399"/>
          </a:xfrm>
          <a:custGeom>
            <a:avLst/>
            <a:gdLst/>
            <a:ahLst/>
            <a:cxnLst/>
            <a:rect l="l" t="t" r="r" b="b"/>
            <a:pathLst>
              <a:path w="2069557" h="2176399">
                <a:moveTo>
                  <a:pt x="2069557" y="2176399"/>
                </a:moveTo>
                <a:lnTo>
                  <a:pt x="0" y="2176399"/>
                </a:lnTo>
                <a:lnTo>
                  <a:pt x="0" y="0"/>
                </a:lnTo>
                <a:lnTo>
                  <a:pt x="2069557" y="0"/>
                </a:lnTo>
                <a:lnTo>
                  <a:pt x="2069557" y="2176399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65201" y="6756061"/>
            <a:ext cx="2184174" cy="2296933"/>
          </a:xfrm>
          <a:custGeom>
            <a:avLst/>
            <a:gdLst/>
            <a:ahLst/>
            <a:cxnLst/>
            <a:rect l="l" t="t" r="r" b="b"/>
            <a:pathLst>
              <a:path w="2184174" h="2296933">
                <a:moveTo>
                  <a:pt x="0" y="0"/>
                </a:moveTo>
                <a:lnTo>
                  <a:pt x="2184175" y="0"/>
                </a:lnTo>
                <a:lnTo>
                  <a:pt x="2184175" y="2296933"/>
                </a:lnTo>
                <a:lnTo>
                  <a:pt x="0" y="22969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7620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97483" y="-47625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4605338" y="-2680553"/>
            <a:ext cx="9077324" cy="14800382"/>
          </a:xfrm>
          <a:custGeom>
            <a:avLst/>
            <a:gdLst/>
            <a:ahLst/>
            <a:cxnLst/>
            <a:rect l="l" t="t" r="r" b="b"/>
            <a:pathLst>
              <a:path w="8630503" h="12047656">
                <a:moveTo>
                  <a:pt x="0" y="0"/>
                </a:moveTo>
                <a:lnTo>
                  <a:pt x="8630502" y="0"/>
                </a:lnTo>
                <a:lnTo>
                  <a:pt x="8630502" y="12047656"/>
                </a:lnTo>
                <a:lnTo>
                  <a:pt x="0" y="1204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5573">
            <a:off x="2367246" y="810461"/>
            <a:ext cx="10180779" cy="1176220"/>
          </a:xfrm>
          <a:custGeom>
            <a:avLst/>
            <a:gdLst/>
            <a:ahLst/>
            <a:cxnLst/>
            <a:rect l="l" t="t" r="r" b="b"/>
            <a:pathLst>
              <a:path w="6273173" h="1176220">
                <a:moveTo>
                  <a:pt x="0" y="0"/>
                </a:moveTo>
                <a:lnTo>
                  <a:pt x="6273173" y="0"/>
                </a:lnTo>
                <a:lnTo>
                  <a:pt x="6273173" y="1176220"/>
                </a:lnTo>
                <a:lnTo>
                  <a:pt x="0" y="1176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4114">
            <a:off x="2700844" y="634037"/>
            <a:ext cx="9228504" cy="1370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Objektif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Pembelajaran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7F6F6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814407" y="5143500"/>
            <a:ext cx="1882812" cy="4114800"/>
          </a:xfrm>
          <a:custGeom>
            <a:avLst/>
            <a:gdLst/>
            <a:ahLst/>
            <a:cxnLst/>
            <a:rect l="l" t="t" r="r" b="b"/>
            <a:pathLst>
              <a:path w="1882812" h="4114800">
                <a:moveTo>
                  <a:pt x="0" y="0"/>
                </a:moveTo>
                <a:lnTo>
                  <a:pt x="1882812" y="0"/>
                </a:lnTo>
                <a:lnTo>
                  <a:pt x="1882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68375" y="7200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5302900" y="-10287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3912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12800" y="0"/>
                </a:lnTo>
                <a:lnTo>
                  <a:pt x="391280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24173" y="2809836"/>
            <a:ext cx="12070286" cy="4859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Menyusun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dalam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siri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kereaktifan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berdasarkan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balasnya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.</a:t>
            </a:r>
          </a:p>
          <a:p>
            <a:pPr marL="742950" marR="0" lvl="0" indent="-74295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Menjelaskan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oksigen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, air,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asid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, dan garam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lain.</a:t>
            </a:r>
          </a:p>
          <a:p>
            <a:pPr marL="742950" marR="0" lvl="0" indent="-74295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Menjelaskan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kaedah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pengekstrakan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daripada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bijih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berdasarkan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kereaktifan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.</a:t>
            </a:r>
          </a:p>
          <a:p>
            <a:pPr marL="742950" marR="0" lvl="0" indent="-74295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Menerangkan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proses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pengaratan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dan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cara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mencegahnya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.</a:t>
            </a:r>
          </a:p>
          <a:p>
            <a:pPr marL="742950" marR="0" lvl="0" indent="-74295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Menyatakan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kegunaan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dalam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industri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dan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kehidupan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harian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319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7620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97483" y="-47625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4605338" y="-2680553"/>
            <a:ext cx="9077324" cy="14800382"/>
          </a:xfrm>
          <a:custGeom>
            <a:avLst/>
            <a:gdLst/>
            <a:ahLst/>
            <a:cxnLst/>
            <a:rect l="l" t="t" r="r" b="b"/>
            <a:pathLst>
              <a:path w="8630503" h="12047656">
                <a:moveTo>
                  <a:pt x="0" y="0"/>
                </a:moveTo>
                <a:lnTo>
                  <a:pt x="8630502" y="0"/>
                </a:lnTo>
                <a:lnTo>
                  <a:pt x="8630502" y="12047656"/>
                </a:lnTo>
                <a:lnTo>
                  <a:pt x="0" y="1204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5573">
            <a:off x="2367246" y="810461"/>
            <a:ext cx="10180779" cy="1176220"/>
          </a:xfrm>
          <a:custGeom>
            <a:avLst/>
            <a:gdLst/>
            <a:ahLst/>
            <a:cxnLst/>
            <a:rect l="l" t="t" r="r" b="b"/>
            <a:pathLst>
              <a:path w="6273173" h="1176220">
                <a:moveTo>
                  <a:pt x="0" y="0"/>
                </a:moveTo>
                <a:lnTo>
                  <a:pt x="6273173" y="0"/>
                </a:lnTo>
                <a:lnTo>
                  <a:pt x="6273173" y="1176220"/>
                </a:lnTo>
                <a:lnTo>
                  <a:pt x="0" y="1176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4114">
            <a:off x="2700844" y="634037"/>
            <a:ext cx="9228504" cy="1370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Siri </a:t>
            </a:r>
            <a:r>
              <a:rPr lang="en-US" sz="8000" dirty="0" err="1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Kereaktifan</a:t>
            </a:r>
            <a:r>
              <a:rPr lang="en-US" sz="8000" dirty="0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8000" dirty="0" err="1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endParaRPr lang="en-US" sz="8000" dirty="0">
              <a:solidFill>
                <a:srgbClr val="F7F6F6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814407" y="5143500"/>
            <a:ext cx="1882812" cy="4114800"/>
          </a:xfrm>
          <a:custGeom>
            <a:avLst/>
            <a:gdLst/>
            <a:ahLst/>
            <a:cxnLst/>
            <a:rect l="l" t="t" r="r" b="b"/>
            <a:pathLst>
              <a:path w="1882812" h="4114800">
                <a:moveTo>
                  <a:pt x="0" y="0"/>
                </a:moveTo>
                <a:lnTo>
                  <a:pt x="1882812" y="0"/>
                </a:lnTo>
                <a:lnTo>
                  <a:pt x="1882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68375" y="7200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5302900" y="-10287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3912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12800" y="0"/>
                </a:lnTo>
                <a:lnTo>
                  <a:pt x="391280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24173" y="2809836"/>
            <a:ext cx="12070286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Definisi</a:t>
            </a:r>
            <a:r>
              <a:rPr lang="en-US" sz="4000" b="1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:</a:t>
            </a:r>
          </a:p>
          <a:p>
            <a:pPr>
              <a:lnSpc>
                <a:spcPts val="4200"/>
              </a:lnSpc>
            </a:pPr>
            <a:endParaRPr lang="en-US" sz="4000" dirty="0">
              <a:solidFill>
                <a:srgbClr val="492E1A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>
              <a:lnSpc>
                <a:spcPts val="4200"/>
              </a:lnSpc>
            </a:pP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Siri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kereaktifan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ialah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suatu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susunan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berdasarkan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keupayaannya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untuk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kehilangan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elektron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dan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membentuk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ion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positif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dalam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tindak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kimia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.</a:t>
            </a:r>
          </a:p>
          <a:p>
            <a:pPr>
              <a:lnSpc>
                <a:spcPts val="4200"/>
              </a:lnSpc>
            </a:pPr>
            <a:endParaRPr lang="en-US" sz="4000" dirty="0">
              <a:solidFill>
                <a:srgbClr val="492E1A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>
              <a:lnSpc>
                <a:spcPts val="4200"/>
              </a:lnSpc>
            </a:pP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Logam-logam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yang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lebih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reaktif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mudah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mengalami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pengoksidaan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dan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bertindak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bahan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lain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seperti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air,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asid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,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oksigen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dan garam </a:t>
            </a:r>
            <a:r>
              <a:rPr lang="en-US" sz="4000" dirty="0" err="1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lang="en-US" sz="4000" dirty="0">
                <a:solidFill>
                  <a:srgbClr val="492E1A"/>
                </a:solidFill>
                <a:latin typeface="Caveat Brush"/>
                <a:ea typeface="Caveat Brush"/>
                <a:cs typeface="Caveat Brush"/>
                <a:sym typeface="Caveat Brush"/>
              </a:rPr>
              <a:t> lain.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104775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97483" y="-5715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5056589" y="-1744388"/>
            <a:ext cx="8174821" cy="13775775"/>
          </a:xfrm>
          <a:custGeom>
            <a:avLst/>
            <a:gdLst/>
            <a:ahLst/>
            <a:cxnLst/>
            <a:rect l="l" t="t" r="r" b="b"/>
            <a:pathLst>
              <a:path w="8630503" h="12047656">
                <a:moveTo>
                  <a:pt x="0" y="0"/>
                </a:moveTo>
                <a:lnTo>
                  <a:pt x="8630502" y="0"/>
                </a:lnTo>
                <a:lnTo>
                  <a:pt x="8630502" y="12047656"/>
                </a:lnTo>
                <a:lnTo>
                  <a:pt x="0" y="1204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295240" y="1408711"/>
            <a:ext cx="8177590" cy="1176220"/>
          </a:xfrm>
          <a:custGeom>
            <a:avLst/>
            <a:gdLst/>
            <a:ahLst/>
            <a:cxnLst/>
            <a:rect l="l" t="t" r="r" b="b"/>
            <a:pathLst>
              <a:path w="6273173" h="1176220">
                <a:moveTo>
                  <a:pt x="0" y="0"/>
                </a:moveTo>
                <a:lnTo>
                  <a:pt x="6273173" y="0"/>
                </a:lnTo>
                <a:lnTo>
                  <a:pt x="6273173" y="1176220"/>
                </a:lnTo>
                <a:lnTo>
                  <a:pt x="0" y="1176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4114">
            <a:off x="3056153" y="1465609"/>
            <a:ext cx="883628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 err="1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Susunan</a:t>
            </a:r>
            <a:r>
              <a:rPr lang="en-US" sz="3200" dirty="0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 Siri </a:t>
            </a:r>
            <a:r>
              <a:rPr lang="en-US" sz="3200" dirty="0" err="1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Kereaktifan</a:t>
            </a:r>
            <a:r>
              <a:rPr lang="en-US" sz="3200" dirty="0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3200" dirty="0" err="1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lang="en-US" sz="3200" dirty="0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 (</a:t>
            </a:r>
            <a:r>
              <a:rPr lang="en-US" sz="3200" dirty="0" err="1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daripada</a:t>
            </a:r>
            <a:r>
              <a:rPr lang="en-US" sz="3200" dirty="0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 paling </a:t>
            </a:r>
          </a:p>
          <a:p>
            <a:r>
              <a:rPr lang="en-US" sz="3200" dirty="0" err="1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reaktif</a:t>
            </a:r>
            <a:r>
              <a:rPr lang="en-US" sz="3200" dirty="0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3200" dirty="0" err="1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ke</a:t>
            </a:r>
            <a:r>
              <a:rPr lang="en-US" sz="3200" dirty="0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 paling </a:t>
            </a:r>
            <a:r>
              <a:rPr lang="en-US" sz="3200" dirty="0" err="1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kurang</a:t>
            </a:r>
            <a:r>
              <a:rPr lang="en-US" sz="3200" dirty="0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3200" dirty="0" err="1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reaktif</a:t>
            </a:r>
            <a:r>
              <a:rPr lang="en-US" sz="3200" dirty="0">
                <a:solidFill>
                  <a:srgbClr val="F7F6F6"/>
                </a:solidFill>
                <a:latin typeface="Caveat Brush"/>
                <a:ea typeface="Caveat Brush"/>
                <a:cs typeface="Caveat Brush"/>
                <a:sym typeface="Caveat Brush"/>
              </a:rPr>
              <a:t>):</a:t>
            </a:r>
          </a:p>
        </p:txBody>
      </p:sp>
      <p:sp>
        <p:nvSpPr>
          <p:cNvPr id="8" name="Freeform 8"/>
          <p:cNvSpPr/>
          <p:nvPr/>
        </p:nvSpPr>
        <p:spPr>
          <a:xfrm rot="-1055616">
            <a:off x="15472082" y="131167"/>
            <a:ext cx="1882812" cy="4114800"/>
          </a:xfrm>
          <a:custGeom>
            <a:avLst/>
            <a:gdLst/>
            <a:ahLst/>
            <a:cxnLst/>
            <a:rect l="l" t="t" r="r" b="b"/>
            <a:pathLst>
              <a:path w="1882812" h="4114800">
                <a:moveTo>
                  <a:pt x="0" y="0"/>
                </a:moveTo>
                <a:lnTo>
                  <a:pt x="1882812" y="0"/>
                </a:lnTo>
                <a:lnTo>
                  <a:pt x="1882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68375" y="7200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5394459" y="7200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3912801" y="0"/>
                </a:moveTo>
                <a:lnTo>
                  <a:pt x="0" y="0"/>
                </a:lnTo>
                <a:lnTo>
                  <a:pt x="0" y="4114800"/>
                </a:lnTo>
                <a:lnTo>
                  <a:pt x="3912801" y="4114800"/>
                </a:lnTo>
                <a:lnTo>
                  <a:pt x="391280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576154" y="3210836"/>
            <a:ext cx="6223083" cy="3751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ID" sz="3200" b="1" dirty="0">
                <a:latin typeface="Adobe Garamond Pro" panose="02020502060506020403" pitchFamily="18" charset="0"/>
              </a:rPr>
              <a:t>K</a:t>
            </a:r>
            <a:r>
              <a:rPr lang="en-ID" sz="3200" dirty="0">
                <a:latin typeface="Adobe Garamond Pro" panose="02020502060506020403" pitchFamily="18" charset="0"/>
              </a:rPr>
              <a:t>alium (K)</a:t>
            </a:r>
            <a:br>
              <a:rPr lang="en-ID" sz="3200" dirty="0">
                <a:latin typeface="Adobe Garamond Pro" panose="02020502060506020403" pitchFamily="18" charset="0"/>
              </a:rPr>
            </a:br>
            <a:r>
              <a:rPr lang="en-ID" sz="3200" b="1" dirty="0">
                <a:latin typeface="Adobe Garamond Pro" panose="02020502060506020403" pitchFamily="18" charset="0"/>
              </a:rPr>
              <a:t>N</a:t>
            </a:r>
            <a:r>
              <a:rPr lang="en-ID" sz="3200" dirty="0">
                <a:latin typeface="Adobe Garamond Pro" panose="02020502060506020403" pitchFamily="18" charset="0"/>
              </a:rPr>
              <a:t>atrium (Na)</a:t>
            </a:r>
            <a:br>
              <a:rPr lang="en-ID" sz="3200" dirty="0">
                <a:latin typeface="Adobe Garamond Pro" panose="02020502060506020403" pitchFamily="18" charset="0"/>
              </a:rPr>
            </a:br>
            <a:r>
              <a:rPr lang="en-ID" sz="3200" b="1" dirty="0" err="1">
                <a:latin typeface="Adobe Garamond Pro" panose="02020502060506020403" pitchFamily="18" charset="0"/>
              </a:rPr>
              <a:t>K</a:t>
            </a:r>
            <a:r>
              <a:rPr lang="en-ID" sz="3200" dirty="0" err="1">
                <a:latin typeface="Adobe Garamond Pro" panose="02020502060506020403" pitchFamily="18" charset="0"/>
              </a:rPr>
              <a:t>alsium</a:t>
            </a:r>
            <a:r>
              <a:rPr lang="en-ID" sz="3200" dirty="0">
                <a:latin typeface="Adobe Garamond Pro" panose="02020502060506020403" pitchFamily="18" charset="0"/>
              </a:rPr>
              <a:t> (Ca)</a:t>
            </a:r>
            <a:br>
              <a:rPr lang="en-ID" sz="3200" dirty="0">
                <a:latin typeface="Adobe Garamond Pro" panose="02020502060506020403" pitchFamily="18" charset="0"/>
              </a:rPr>
            </a:br>
            <a:r>
              <a:rPr lang="en-ID" sz="3200" b="1" dirty="0">
                <a:latin typeface="Adobe Garamond Pro" panose="02020502060506020403" pitchFamily="18" charset="0"/>
              </a:rPr>
              <a:t>M</a:t>
            </a:r>
            <a:r>
              <a:rPr lang="en-ID" sz="3200" dirty="0">
                <a:latin typeface="Adobe Garamond Pro" panose="02020502060506020403" pitchFamily="18" charset="0"/>
              </a:rPr>
              <a:t>agnesium (Mg)</a:t>
            </a:r>
            <a:br>
              <a:rPr lang="en-ID" sz="3200" dirty="0">
                <a:latin typeface="Adobe Garamond Pro" panose="02020502060506020403" pitchFamily="18" charset="0"/>
              </a:rPr>
            </a:br>
            <a:r>
              <a:rPr lang="en-ID" sz="3200" b="1" dirty="0">
                <a:latin typeface="Adobe Garamond Pro" panose="02020502060506020403" pitchFamily="18" charset="0"/>
              </a:rPr>
              <a:t>A</a:t>
            </a:r>
            <a:r>
              <a:rPr lang="en-ID" sz="3200" dirty="0">
                <a:latin typeface="Adobe Garamond Pro" panose="02020502060506020403" pitchFamily="18" charset="0"/>
              </a:rPr>
              <a:t>luminium (Al)</a:t>
            </a:r>
            <a:br>
              <a:rPr lang="en-ID" sz="3200" dirty="0">
                <a:latin typeface="Adobe Garamond Pro" panose="02020502060506020403" pitchFamily="18" charset="0"/>
              </a:rPr>
            </a:br>
            <a:r>
              <a:rPr lang="en-ID" sz="3200" b="1" dirty="0">
                <a:latin typeface="Adobe Garamond Pro" panose="02020502060506020403" pitchFamily="18" charset="0"/>
              </a:rPr>
              <a:t>Z</a:t>
            </a:r>
            <a:r>
              <a:rPr lang="en-ID" sz="3200" dirty="0">
                <a:latin typeface="Adobe Garamond Pro" panose="02020502060506020403" pitchFamily="18" charset="0"/>
              </a:rPr>
              <a:t>ink (Zn)</a:t>
            </a:r>
            <a:br>
              <a:rPr lang="en-ID" sz="3200" dirty="0">
                <a:latin typeface="Adobe Garamond Pro" panose="02020502060506020403" pitchFamily="18" charset="0"/>
              </a:rPr>
            </a:br>
            <a:endParaRPr lang="en-US" sz="3000" dirty="0">
              <a:solidFill>
                <a:srgbClr val="4D191A"/>
              </a:solidFill>
              <a:latin typeface="Adobe Garamond Pro" panose="02020502060506020403" pitchFamily="18" charset="0"/>
              <a:ea typeface="Caveat Brush"/>
              <a:cs typeface="Caveat Brush"/>
              <a:sym typeface="Caveat Brush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441A3-4817-4F6D-9ED7-89481EE17EB8}"/>
              </a:ext>
            </a:extLst>
          </p:cNvPr>
          <p:cNvSpPr txBox="1"/>
          <p:nvPr/>
        </p:nvSpPr>
        <p:spPr>
          <a:xfrm>
            <a:off x="9143999" y="3204191"/>
            <a:ext cx="5768493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ID" sz="3200" b="1" dirty="0" err="1">
                <a:latin typeface="Adobe Garamond Pro" panose="02020502060506020403" pitchFamily="18" charset="0"/>
              </a:rPr>
              <a:t>B</a:t>
            </a:r>
            <a:r>
              <a:rPr lang="en-ID" sz="3200" dirty="0" err="1">
                <a:latin typeface="Adobe Garamond Pro" panose="02020502060506020403" pitchFamily="18" charset="0"/>
              </a:rPr>
              <a:t>esi</a:t>
            </a:r>
            <a:r>
              <a:rPr lang="en-ID" sz="3200" dirty="0">
                <a:latin typeface="Adobe Garamond Pro" panose="02020502060506020403" pitchFamily="18" charset="0"/>
              </a:rPr>
              <a:t> (Fe)</a:t>
            </a:r>
            <a:br>
              <a:rPr lang="en-ID" sz="3200" dirty="0">
                <a:latin typeface="Adobe Garamond Pro" panose="02020502060506020403" pitchFamily="18" charset="0"/>
              </a:rPr>
            </a:br>
            <a:r>
              <a:rPr lang="en-ID" sz="3200" b="1" dirty="0" err="1">
                <a:latin typeface="Adobe Garamond Pro" panose="02020502060506020403" pitchFamily="18" charset="0"/>
              </a:rPr>
              <a:t>T</a:t>
            </a:r>
            <a:r>
              <a:rPr lang="en-ID" sz="3200" dirty="0" err="1">
                <a:latin typeface="Adobe Garamond Pro" panose="02020502060506020403" pitchFamily="18" charset="0"/>
              </a:rPr>
              <a:t>imah</a:t>
            </a:r>
            <a:r>
              <a:rPr lang="en-ID" sz="3200" dirty="0">
                <a:latin typeface="Adobe Garamond Pro" panose="02020502060506020403" pitchFamily="18" charset="0"/>
              </a:rPr>
              <a:t> (Sn)</a:t>
            </a:r>
            <a:br>
              <a:rPr lang="en-ID" sz="3200" dirty="0">
                <a:latin typeface="Adobe Garamond Pro" panose="02020502060506020403" pitchFamily="18" charset="0"/>
              </a:rPr>
            </a:br>
            <a:r>
              <a:rPr lang="en-ID" sz="3200" b="1" dirty="0" err="1">
                <a:latin typeface="Adobe Garamond Pro" panose="02020502060506020403" pitchFamily="18" charset="0"/>
              </a:rPr>
              <a:t>P</a:t>
            </a:r>
            <a:r>
              <a:rPr lang="en-ID" sz="3200" dirty="0" err="1">
                <a:latin typeface="Adobe Garamond Pro" panose="02020502060506020403" pitchFamily="18" charset="0"/>
              </a:rPr>
              <a:t>lumbum</a:t>
            </a:r>
            <a:r>
              <a:rPr lang="en-ID" sz="3200" dirty="0">
                <a:latin typeface="Adobe Garamond Pro" panose="02020502060506020403" pitchFamily="18" charset="0"/>
              </a:rPr>
              <a:t> (Pb)</a:t>
            </a:r>
            <a:br>
              <a:rPr lang="en-ID" sz="3200" dirty="0">
                <a:latin typeface="Adobe Garamond Pro" panose="02020502060506020403" pitchFamily="18" charset="0"/>
              </a:rPr>
            </a:br>
            <a:r>
              <a:rPr lang="en-ID" sz="3200" b="1" dirty="0" err="1">
                <a:latin typeface="Adobe Garamond Pro" panose="02020502060506020403" pitchFamily="18" charset="0"/>
              </a:rPr>
              <a:t>K</a:t>
            </a:r>
            <a:r>
              <a:rPr lang="en-ID" sz="3200" dirty="0" err="1">
                <a:latin typeface="Adobe Garamond Pro" panose="02020502060506020403" pitchFamily="18" charset="0"/>
              </a:rPr>
              <a:t>uprum</a:t>
            </a:r>
            <a:r>
              <a:rPr lang="en-ID" sz="3200" dirty="0">
                <a:latin typeface="Adobe Garamond Pro" panose="02020502060506020403" pitchFamily="18" charset="0"/>
              </a:rPr>
              <a:t> (Cu)</a:t>
            </a:r>
            <a:br>
              <a:rPr lang="en-ID" sz="3200" dirty="0">
                <a:latin typeface="Adobe Garamond Pro" panose="02020502060506020403" pitchFamily="18" charset="0"/>
              </a:rPr>
            </a:br>
            <a:r>
              <a:rPr lang="en-ID" sz="3200" b="1" dirty="0">
                <a:latin typeface="Adobe Garamond Pro" panose="02020502060506020403" pitchFamily="18" charset="0"/>
              </a:rPr>
              <a:t>P</a:t>
            </a:r>
            <a:r>
              <a:rPr lang="en-ID" sz="3200" dirty="0">
                <a:latin typeface="Adobe Garamond Pro" panose="02020502060506020403" pitchFamily="18" charset="0"/>
              </a:rPr>
              <a:t>erak (Ag)</a:t>
            </a:r>
            <a:br>
              <a:rPr lang="en-ID" sz="3200" dirty="0">
                <a:latin typeface="Adobe Garamond Pro" panose="02020502060506020403" pitchFamily="18" charset="0"/>
              </a:rPr>
            </a:br>
            <a:r>
              <a:rPr lang="en-ID" sz="3200" b="1" dirty="0" err="1">
                <a:latin typeface="Adobe Garamond Pro" panose="02020502060506020403" pitchFamily="18" charset="0"/>
              </a:rPr>
              <a:t>E</a:t>
            </a:r>
            <a:r>
              <a:rPr lang="en-ID" sz="3200" dirty="0" err="1">
                <a:latin typeface="Adobe Garamond Pro" panose="02020502060506020403" pitchFamily="18" charset="0"/>
              </a:rPr>
              <a:t>mas</a:t>
            </a:r>
            <a:r>
              <a:rPr lang="en-ID" sz="3200" dirty="0">
                <a:latin typeface="Adobe Garamond Pro" panose="02020502060506020403" pitchFamily="18" charset="0"/>
              </a:rPr>
              <a:t> (Au)</a:t>
            </a:r>
            <a:endParaRPr lang="en-US" sz="3000" dirty="0">
              <a:solidFill>
                <a:srgbClr val="4D191A"/>
              </a:solidFill>
              <a:latin typeface="Adobe Garamond Pro" panose="02020502060506020403" pitchFamily="18" charset="0"/>
              <a:ea typeface="Caveat Brush"/>
              <a:cs typeface="Caveat Brush"/>
              <a:sym typeface="Caveat Brush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41616A-FE62-4BD2-9318-6313435409BA}"/>
              </a:ext>
            </a:extLst>
          </p:cNvPr>
          <p:cNvSpPr txBox="1"/>
          <p:nvPr/>
        </p:nvSpPr>
        <p:spPr>
          <a:xfrm>
            <a:off x="6259752" y="6959161"/>
            <a:ext cx="5768493" cy="1596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Tips </a:t>
            </a:r>
            <a:r>
              <a:rPr lang="en-US" sz="3000" dirty="0" err="1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hafalan</a:t>
            </a:r>
            <a:r>
              <a:rPr lang="en-US" sz="3000" dirty="0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: "</a:t>
            </a:r>
            <a:r>
              <a:rPr lang="en-US" sz="3000" dirty="0" err="1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Kak</a:t>
            </a:r>
            <a:r>
              <a:rPr lang="en-US" sz="3000" dirty="0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 Na </a:t>
            </a:r>
            <a:r>
              <a:rPr lang="en-US" sz="3000" dirty="0" err="1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Kak</a:t>
            </a:r>
            <a:r>
              <a:rPr lang="en-US" sz="3000" dirty="0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 </a:t>
            </a:r>
            <a:r>
              <a:rPr lang="en-US" sz="3000" dirty="0" err="1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Magah</a:t>
            </a:r>
            <a:r>
              <a:rPr lang="en-US" sz="3000" dirty="0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 Ada </a:t>
            </a:r>
            <a:r>
              <a:rPr lang="en-US" sz="3000" dirty="0" err="1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Zikir</a:t>
            </a:r>
            <a:r>
              <a:rPr lang="en-US" sz="3000" dirty="0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 Baca </a:t>
            </a:r>
            <a:r>
              <a:rPr lang="en-US" sz="3000" dirty="0" err="1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Tiap</a:t>
            </a:r>
            <a:r>
              <a:rPr lang="en-US" sz="3000" dirty="0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 </a:t>
            </a:r>
            <a:r>
              <a:rPr lang="en-US" sz="3000" dirty="0" err="1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Petang</a:t>
            </a:r>
            <a:r>
              <a:rPr lang="en-US" sz="3000" dirty="0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 </a:t>
            </a:r>
            <a:r>
              <a:rPr lang="en-US" sz="3000" dirty="0" err="1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Kena</a:t>
            </a:r>
            <a:r>
              <a:rPr lang="en-US" sz="3000" dirty="0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 </a:t>
            </a:r>
            <a:r>
              <a:rPr lang="en-US" sz="3000" dirty="0" err="1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Pakai</a:t>
            </a:r>
            <a:r>
              <a:rPr lang="en-US" sz="3000" dirty="0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 </a:t>
            </a:r>
            <a:r>
              <a:rPr lang="en-US" sz="3000" dirty="0" err="1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Emas</a:t>
            </a:r>
            <a:r>
              <a:rPr lang="en-US" sz="3000" dirty="0">
                <a:solidFill>
                  <a:srgbClr val="4D191A"/>
                </a:solidFill>
                <a:latin typeface="Adobe Garamond Pro" panose="02020502060506020403" pitchFamily="18" charset="0"/>
                <a:ea typeface="Caveat Brush"/>
                <a:cs typeface="Caveat Brush"/>
                <a:sym typeface="Caveat Brush"/>
              </a:rPr>
              <a:t>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7620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97483" y="-47625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4605338" y="-2680553"/>
            <a:ext cx="9077324" cy="14800382"/>
          </a:xfrm>
          <a:custGeom>
            <a:avLst/>
            <a:gdLst/>
            <a:ahLst/>
            <a:cxnLst/>
            <a:rect l="l" t="t" r="r" b="b"/>
            <a:pathLst>
              <a:path w="8630503" h="12047656">
                <a:moveTo>
                  <a:pt x="0" y="0"/>
                </a:moveTo>
                <a:lnTo>
                  <a:pt x="8630502" y="0"/>
                </a:lnTo>
                <a:lnTo>
                  <a:pt x="8630502" y="12047656"/>
                </a:lnTo>
                <a:lnTo>
                  <a:pt x="0" y="1204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5573">
            <a:off x="2367246" y="810461"/>
            <a:ext cx="10180779" cy="1176220"/>
          </a:xfrm>
          <a:custGeom>
            <a:avLst/>
            <a:gdLst/>
            <a:ahLst/>
            <a:cxnLst/>
            <a:rect l="l" t="t" r="r" b="b"/>
            <a:pathLst>
              <a:path w="6273173" h="1176220">
                <a:moveTo>
                  <a:pt x="0" y="0"/>
                </a:moveTo>
                <a:lnTo>
                  <a:pt x="6273173" y="0"/>
                </a:lnTo>
                <a:lnTo>
                  <a:pt x="6273173" y="1176220"/>
                </a:lnTo>
                <a:lnTo>
                  <a:pt x="0" y="1176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4114">
            <a:off x="3322479" y="634037"/>
            <a:ext cx="9228504" cy="1370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Tindak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7F6F6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814407" y="5143500"/>
            <a:ext cx="1882812" cy="4114800"/>
          </a:xfrm>
          <a:custGeom>
            <a:avLst/>
            <a:gdLst/>
            <a:ahLst/>
            <a:cxnLst/>
            <a:rect l="l" t="t" r="r" b="b"/>
            <a:pathLst>
              <a:path w="1882812" h="4114800">
                <a:moveTo>
                  <a:pt x="0" y="0"/>
                </a:moveTo>
                <a:lnTo>
                  <a:pt x="1882812" y="0"/>
                </a:lnTo>
                <a:lnTo>
                  <a:pt x="1882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68375" y="7200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5302900" y="-10287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3912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12800" y="0"/>
                </a:lnTo>
                <a:lnTo>
                  <a:pt x="391280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44426" y="2703842"/>
            <a:ext cx="12601627" cy="5391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Oksigen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bertindak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oksigen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membentuk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oksida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. 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Semakin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tinggi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kereaktifan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semakin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mudah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bertindak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oksigen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dirty="0">
              <a:solidFill>
                <a:srgbClr val="492E1A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marR="0" lvl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Contoh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: 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Magnesium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terbakar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nyalaan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putih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terang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→ </a:t>
            </a:r>
          </a:p>
          <a:p>
            <a:pPr marR="0" lvl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2Mg + O₂ → 2MgO 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Kuprum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hanya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bertindak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pemanasan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yang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kuat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→ </a:t>
            </a:r>
          </a:p>
          <a:p>
            <a:pPr marR="0" lvl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2Cu + O₂ → 2CuO</a:t>
            </a:r>
          </a:p>
        </p:txBody>
      </p:sp>
    </p:spTree>
    <p:extLst>
      <p:ext uri="{BB962C8B-B14F-4D97-AF65-F5344CB8AC3E}">
        <p14:creationId xmlns:p14="http://schemas.microsoft.com/office/powerpoint/2010/main" val="3260651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7620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97483" y="-47625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4605338" y="-2680553"/>
            <a:ext cx="9077324" cy="14800382"/>
          </a:xfrm>
          <a:custGeom>
            <a:avLst/>
            <a:gdLst/>
            <a:ahLst/>
            <a:cxnLst/>
            <a:rect l="l" t="t" r="r" b="b"/>
            <a:pathLst>
              <a:path w="8630503" h="12047656">
                <a:moveTo>
                  <a:pt x="0" y="0"/>
                </a:moveTo>
                <a:lnTo>
                  <a:pt x="8630502" y="0"/>
                </a:lnTo>
                <a:lnTo>
                  <a:pt x="8630502" y="12047656"/>
                </a:lnTo>
                <a:lnTo>
                  <a:pt x="0" y="1204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5573">
            <a:off x="2367246" y="810461"/>
            <a:ext cx="10180779" cy="1176220"/>
          </a:xfrm>
          <a:custGeom>
            <a:avLst/>
            <a:gdLst/>
            <a:ahLst/>
            <a:cxnLst/>
            <a:rect l="l" t="t" r="r" b="b"/>
            <a:pathLst>
              <a:path w="6273173" h="1176220">
                <a:moveTo>
                  <a:pt x="0" y="0"/>
                </a:moveTo>
                <a:lnTo>
                  <a:pt x="6273173" y="0"/>
                </a:lnTo>
                <a:lnTo>
                  <a:pt x="6273173" y="1176220"/>
                </a:lnTo>
                <a:lnTo>
                  <a:pt x="0" y="1176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4114">
            <a:off x="2196576" y="634036"/>
            <a:ext cx="9228504" cy="1370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Tindak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7F6F6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814407" y="5143500"/>
            <a:ext cx="1882812" cy="4114800"/>
          </a:xfrm>
          <a:custGeom>
            <a:avLst/>
            <a:gdLst/>
            <a:ahLst/>
            <a:cxnLst/>
            <a:rect l="l" t="t" r="r" b="b"/>
            <a:pathLst>
              <a:path w="1882812" h="4114800">
                <a:moveTo>
                  <a:pt x="0" y="0"/>
                </a:moveTo>
                <a:lnTo>
                  <a:pt x="1882812" y="0"/>
                </a:lnTo>
                <a:lnTo>
                  <a:pt x="1882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68375" y="7200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5302900" y="-10287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3912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12800" y="0"/>
                </a:lnTo>
                <a:lnTo>
                  <a:pt x="391280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44426" y="2544470"/>
            <a:ext cx="12601627" cy="5930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Air    </a:t>
            </a:r>
          </a:p>
          <a:p>
            <a:pPr marR="0" lvl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92E1A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Hanya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sangat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reaktif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bertindak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air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sejuk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. 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seperti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Mg, Zn dan Fe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memerlukan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air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panas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atau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stim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untuk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bertindak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. 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kurang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reaktif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seperti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Cu, Ag, Au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bertindak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air.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000" dirty="0">
              <a:solidFill>
                <a:srgbClr val="492E1A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marR="0" lvl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Contoh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: 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2Na + 2H₂O → 2NaOH + H₂↑ 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Ca + 2H₂O → Ca(OH)₂ + H₂↑</a:t>
            </a:r>
          </a:p>
        </p:txBody>
      </p:sp>
    </p:spTree>
    <p:extLst>
      <p:ext uri="{BB962C8B-B14F-4D97-AF65-F5344CB8AC3E}">
        <p14:creationId xmlns:p14="http://schemas.microsoft.com/office/powerpoint/2010/main" val="293591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7620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97483" y="-47625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4605338" y="-2680553"/>
            <a:ext cx="9077324" cy="14800382"/>
          </a:xfrm>
          <a:custGeom>
            <a:avLst/>
            <a:gdLst/>
            <a:ahLst/>
            <a:cxnLst/>
            <a:rect l="l" t="t" r="r" b="b"/>
            <a:pathLst>
              <a:path w="8630503" h="12047656">
                <a:moveTo>
                  <a:pt x="0" y="0"/>
                </a:moveTo>
                <a:lnTo>
                  <a:pt x="8630502" y="0"/>
                </a:lnTo>
                <a:lnTo>
                  <a:pt x="8630502" y="12047656"/>
                </a:lnTo>
                <a:lnTo>
                  <a:pt x="0" y="1204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5573">
            <a:off x="2367246" y="810461"/>
            <a:ext cx="10180779" cy="1176220"/>
          </a:xfrm>
          <a:custGeom>
            <a:avLst/>
            <a:gdLst/>
            <a:ahLst/>
            <a:cxnLst/>
            <a:rect l="l" t="t" r="r" b="b"/>
            <a:pathLst>
              <a:path w="6273173" h="1176220">
                <a:moveTo>
                  <a:pt x="0" y="0"/>
                </a:moveTo>
                <a:lnTo>
                  <a:pt x="6273173" y="0"/>
                </a:lnTo>
                <a:lnTo>
                  <a:pt x="6273173" y="1176220"/>
                </a:lnTo>
                <a:lnTo>
                  <a:pt x="0" y="1176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4114">
            <a:off x="2118740" y="597013"/>
            <a:ext cx="9228504" cy="1370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Tindak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7F6F6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814407" y="5143500"/>
            <a:ext cx="1882812" cy="4114800"/>
          </a:xfrm>
          <a:custGeom>
            <a:avLst/>
            <a:gdLst/>
            <a:ahLst/>
            <a:cxnLst/>
            <a:rect l="l" t="t" r="r" b="b"/>
            <a:pathLst>
              <a:path w="1882812" h="4114800">
                <a:moveTo>
                  <a:pt x="0" y="0"/>
                </a:moveTo>
                <a:lnTo>
                  <a:pt x="1882812" y="0"/>
                </a:lnTo>
                <a:lnTo>
                  <a:pt x="1882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68375" y="7200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5302900" y="-10287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3912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12800" y="0"/>
                </a:lnTo>
                <a:lnTo>
                  <a:pt x="391280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16717" y="2645215"/>
            <a:ext cx="12601627" cy="5391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Asid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Cair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bertindak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asid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hidroklorik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atau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asid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sulfurik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cair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menghasilkan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garam dan gas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hidrogen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.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reaktif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seperti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kuprum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perak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dan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emas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bertindak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dirty="0">
              <a:solidFill>
                <a:srgbClr val="492E1A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marR="0" lvl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Contoh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: 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Zn + 2HCl →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ZnCl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₂ + H₂↑ 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Fe + H₂SO₄ →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FeSO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₄ + H₂↑</a:t>
            </a:r>
          </a:p>
        </p:txBody>
      </p:sp>
    </p:spTree>
    <p:extLst>
      <p:ext uri="{BB962C8B-B14F-4D97-AF65-F5344CB8AC3E}">
        <p14:creationId xmlns:p14="http://schemas.microsoft.com/office/powerpoint/2010/main" val="18683236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7620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97483" y="-47625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4605338" y="-2680553"/>
            <a:ext cx="9077324" cy="14800382"/>
          </a:xfrm>
          <a:custGeom>
            <a:avLst/>
            <a:gdLst/>
            <a:ahLst/>
            <a:cxnLst/>
            <a:rect l="l" t="t" r="r" b="b"/>
            <a:pathLst>
              <a:path w="8630503" h="12047656">
                <a:moveTo>
                  <a:pt x="0" y="0"/>
                </a:moveTo>
                <a:lnTo>
                  <a:pt x="8630502" y="0"/>
                </a:lnTo>
                <a:lnTo>
                  <a:pt x="8630502" y="12047656"/>
                </a:lnTo>
                <a:lnTo>
                  <a:pt x="0" y="1204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5573">
            <a:off x="2367246" y="810461"/>
            <a:ext cx="10180779" cy="1176220"/>
          </a:xfrm>
          <a:custGeom>
            <a:avLst/>
            <a:gdLst/>
            <a:ahLst/>
            <a:cxnLst/>
            <a:rect l="l" t="t" r="r" b="b"/>
            <a:pathLst>
              <a:path w="6273173" h="1176220">
                <a:moveTo>
                  <a:pt x="0" y="0"/>
                </a:moveTo>
                <a:lnTo>
                  <a:pt x="6273173" y="0"/>
                </a:lnTo>
                <a:lnTo>
                  <a:pt x="6273173" y="1176220"/>
                </a:lnTo>
                <a:lnTo>
                  <a:pt x="0" y="1176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4114">
            <a:off x="2398596" y="617365"/>
            <a:ext cx="9228504" cy="1370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Tindak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7F6F6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814407" y="5143500"/>
            <a:ext cx="1882812" cy="4114800"/>
          </a:xfrm>
          <a:custGeom>
            <a:avLst/>
            <a:gdLst/>
            <a:ahLst/>
            <a:cxnLst/>
            <a:rect l="l" t="t" r="r" b="b"/>
            <a:pathLst>
              <a:path w="1882812" h="4114800">
                <a:moveTo>
                  <a:pt x="0" y="0"/>
                </a:moveTo>
                <a:lnTo>
                  <a:pt x="1882812" y="0"/>
                </a:lnTo>
                <a:lnTo>
                  <a:pt x="1882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68375" y="7200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5302900" y="-10287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3912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12800" y="0"/>
                </a:lnTo>
                <a:lnTo>
                  <a:pt x="391280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24173" y="2809836"/>
            <a:ext cx="12070286" cy="4853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Garam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Lain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Penyesaran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)   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yang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lebih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reaktif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akan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menyesar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yang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kurang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reaktif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daripada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larutan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garamnya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000" dirty="0">
              <a:solidFill>
                <a:srgbClr val="492E1A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marR="0" lvl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Contoh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: 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Mg +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CuSO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₄ →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MgSO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₄ + Cu    </a:t>
            </a:r>
          </a:p>
          <a:p>
            <a:pPr marL="571500" marR="0" lvl="0" indent="-5715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Zn + Pb(NO₃)₂ → Zn(NO₃)₂ + Pb</a:t>
            </a:r>
          </a:p>
        </p:txBody>
      </p:sp>
    </p:spTree>
    <p:extLst>
      <p:ext uri="{BB962C8B-B14F-4D97-AF65-F5344CB8AC3E}">
        <p14:creationId xmlns:p14="http://schemas.microsoft.com/office/powerpoint/2010/main" val="1334437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76200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97483" y="-47625"/>
            <a:ext cx="10193952" cy="10287000"/>
          </a:xfrm>
          <a:custGeom>
            <a:avLst/>
            <a:gdLst/>
            <a:ahLst/>
            <a:cxnLst/>
            <a:rect l="l" t="t" r="r" b="b"/>
            <a:pathLst>
              <a:path w="10193952" h="10287000">
                <a:moveTo>
                  <a:pt x="0" y="0"/>
                </a:moveTo>
                <a:lnTo>
                  <a:pt x="10193952" y="0"/>
                </a:lnTo>
                <a:lnTo>
                  <a:pt x="10193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4605338" y="-2680553"/>
            <a:ext cx="9077324" cy="14800382"/>
          </a:xfrm>
          <a:custGeom>
            <a:avLst/>
            <a:gdLst/>
            <a:ahLst/>
            <a:cxnLst/>
            <a:rect l="l" t="t" r="r" b="b"/>
            <a:pathLst>
              <a:path w="8630503" h="12047656">
                <a:moveTo>
                  <a:pt x="0" y="0"/>
                </a:moveTo>
                <a:lnTo>
                  <a:pt x="8630502" y="0"/>
                </a:lnTo>
                <a:lnTo>
                  <a:pt x="8630502" y="12047656"/>
                </a:lnTo>
                <a:lnTo>
                  <a:pt x="0" y="1204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5573">
            <a:off x="2367246" y="810461"/>
            <a:ext cx="10180779" cy="1176220"/>
          </a:xfrm>
          <a:custGeom>
            <a:avLst/>
            <a:gdLst/>
            <a:ahLst/>
            <a:cxnLst/>
            <a:rect l="l" t="t" r="r" b="b"/>
            <a:pathLst>
              <a:path w="6273173" h="1176220">
                <a:moveTo>
                  <a:pt x="0" y="0"/>
                </a:moveTo>
                <a:lnTo>
                  <a:pt x="6273173" y="0"/>
                </a:lnTo>
                <a:lnTo>
                  <a:pt x="6273173" y="1176220"/>
                </a:lnTo>
                <a:lnTo>
                  <a:pt x="0" y="1176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4114">
            <a:off x="2843382" y="932271"/>
            <a:ext cx="922850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Pengekstrakan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daripada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7F6F6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Bijih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7F6F6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814407" y="5143500"/>
            <a:ext cx="1882812" cy="4114800"/>
          </a:xfrm>
          <a:custGeom>
            <a:avLst/>
            <a:gdLst/>
            <a:ahLst/>
            <a:cxnLst/>
            <a:rect l="l" t="t" r="r" b="b"/>
            <a:pathLst>
              <a:path w="1882812" h="4114800">
                <a:moveTo>
                  <a:pt x="0" y="0"/>
                </a:moveTo>
                <a:lnTo>
                  <a:pt x="1882812" y="0"/>
                </a:lnTo>
                <a:lnTo>
                  <a:pt x="18828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68375" y="72009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0" y="0"/>
                </a:moveTo>
                <a:lnTo>
                  <a:pt x="3912801" y="0"/>
                </a:lnTo>
                <a:lnTo>
                  <a:pt x="3912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5302900" y="-1028700"/>
            <a:ext cx="3912801" cy="4114800"/>
          </a:xfrm>
          <a:custGeom>
            <a:avLst/>
            <a:gdLst/>
            <a:ahLst/>
            <a:cxnLst/>
            <a:rect l="l" t="t" r="r" b="b"/>
            <a:pathLst>
              <a:path w="3912801" h="4114800">
                <a:moveTo>
                  <a:pt x="3912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12800" y="0"/>
                </a:lnTo>
                <a:lnTo>
                  <a:pt x="391280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441052" y="2774943"/>
            <a:ext cx="12601627" cy="4874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Definisi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Bijih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92E1A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Bijih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ialah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batuan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yang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mengandungi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logam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dalam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bentuk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sebatian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kimia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seperti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oksida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atau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sulfida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srgbClr val="492E1A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Kaedah Pengekstrakan: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srgbClr val="492E1A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492E1A"/>
                </a:solidFill>
                <a:effectLst/>
                <a:uLnTx/>
                <a:uFillTx/>
                <a:latin typeface="Caveat Brush"/>
                <a:ea typeface="Caveat Brush"/>
                <a:cs typeface="Caveat Brush"/>
                <a:sym typeface="Caveat Brush"/>
              </a:rPr>
              <a:t>Kaedah bergantung kepada kedudukan logam dalam siri kereaktifan.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92E1A"/>
              </a:solidFill>
              <a:effectLst/>
              <a:uLnTx/>
              <a:uFillTx/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  <p:extLst>
      <p:ext uri="{BB962C8B-B14F-4D97-AF65-F5344CB8AC3E}">
        <p14:creationId xmlns:p14="http://schemas.microsoft.com/office/powerpoint/2010/main" val="14763975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838</Words>
  <Application>Microsoft Office PowerPoint</Application>
  <PresentationFormat>Custom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Caveat Brush</vt:lpstr>
      <vt:lpstr>Calibri</vt:lpstr>
      <vt:lpstr>Adobe Garamond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Dinda Natalisa</cp:lastModifiedBy>
  <cp:revision>6</cp:revision>
  <dcterms:created xsi:type="dcterms:W3CDTF">2006-08-16T00:00:00Z</dcterms:created>
  <dcterms:modified xsi:type="dcterms:W3CDTF">2025-07-24T05:34:59Z</dcterms:modified>
  <dc:identifier>DAGt59uWL4Y</dc:identifier>
</cp:coreProperties>
</file>