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64" r:id="rId19"/>
    <p:sldId id="265" r:id="rId20"/>
  </p:sldIdLst>
  <p:sldSz cx="18288000" cy="10287000"/>
  <p:notesSz cx="6858000" cy="9144000"/>
  <p:embeddedFontLst>
    <p:embeddedFont>
      <p:font typeface="Do Hyeon" panose="020B0604020202020204" charset="-12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51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8" y="872448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50106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0" y="0"/>
                </a:moveTo>
                <a:lnTo>
                  <a:pt x="7333235" y="0"/>
                </a:lnTo>
                <a:lnTo>
                  <a:pt x="7333235" y="5949087"/>
                </a:lnTo>
                <a:lnTo>
                  <a:pt x="0" y="594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92682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7333236" y="0"/>
                </a:moveTo>
                <a:lnTo>
                  <a:pt x="0" y="0"/>
                </a:lnTo>
                <a:lnTo>
                  <a:pt x="0" y="5949087"/>
                </a:lnTo>
                <a:lnTo>
                  <a:pt x="7333236" y="5949087"/>
                </a:lnTo>
                <a:lnTo>
                  <a:pt x="733323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92537" y="5451661"/>
            <a:ext cx="5689949" cy="5604600"/>
          </a:xfrm>
          <a:custGeom>
            <a:avLst/>
            <a:gdLst/>
            <a:ahLst/>
            <a:cxnLst/>
            <a:rect l="l" t="t" r="r" b="b"/>
            <a:pathLst>
              <a:path w="5689949" h="5604600">
                <a:moveTo>
                  <a:pt x="0" y="0"/>
                </a:moveTo>
                <a:lnTo>
                  <a:pt x="5689949" y="0"/>
                </a:lnTo>
                <a:lnTo>
                  <a:pt x="5689949" y="5604600"/>
                </a:lnTo>
                <a:lnTo>
                  <a:pt x="0" y="5604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2789" y="5143500"/>
            <a:ext cx="7676732" cy="6275729"/>
          </a:xfrm>
          <a:custGeom>
            <a:avLst/>
            <a:gdLst/>
            <a:ahLst/>
            <a:cxnLst/>
            <a:rect l="l" t="t" r="r" b="b"/>
            <a:pathLst>
              <a:path w="7676732" h="6275729">
                <a:moveTo>
                  <a:pt x="0" y="0"/>
                </a:moveTo>
                <a:lnTo>
                  <a:pt x="7676732" y="0"/>
                </a:lnTo>
                <a:lnTo>
                  <a:pt x="7676732" y="6275729"/>
                </a:lnTo>
                <a:lnTo>
                  <a:pt x="0" y="6275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05242" y="3909838"/>
            <a:ext cx="10411196" cy="184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13"/>
              </a:lnSpc>
              <a:spcBef>
                <a:spcPct val="0"/>
              </a:spcBef>
            </a:pPr>
            <a:r>
              <a:rPr lang="en-US" sz="1158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Kimia Karbon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64647"/>
            <a:ext cx="3429326" cy="3395033"/>
          </a:xfrm>
          <a:custGeom>
            <a:avLst/>
            <a:gdLst/>
            <a:ahLst/>
            <a:cxnLst/>
            <a:rect l="l" t="t" r="r" b="b"/>
            <a:pathLst>
              <a:path w="3429326" h="3395033">
                <a:moveTo>
                  <a:pt x="0" y="0"/>
                </a:moveTo>
                <a:lnTo>
                  <a:pt x="3429326" y="0"/>
                </a:lnTo>
                <a:lnTo>
                  <a:pt x="3429326" y="3395033"/>
                </a:lnTo>
                <a:lnTo>
                  <a:pt x="0" y="339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23472" y="7064647"/>
            <a:ext cx="4264528" cy="3294348"/>
          </a:xfrm>
          <a:custGeom>
            <a:avLst/>
            <a:gdLst/>
            <a:ahLst/>
            <a:cxnLst/>
            <a:rect l="l" t="t" r="r" b="b"/>
            <a:pathLst>
              <a:path w="4264528" h="3294348">
                <a:moveTo>
                  <a:pt x="0" y="0"/>
                </a:moveTo>
                <a:lnTo>
                  <a:pt x="4264528" y="0"/>
                </a:lnTo>
                <a:lnTo>
                  <a:pt x="4264528" y="3294349"/>
                </a:lnTo>
                <a:lnTo>
                  <a:pt x="0" y="32943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43992" y="1390944"/>
            <a:ext cx="11054316" cy="109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Tindak</a:t>
            </a:r>
            <a:r>
              <a:rPr kumimoji="0" lang="en-US" sz="688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kumimoji="0" lang="en-US" sz="688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Hidrokarbon</a:t>
            </a:r>
            <a:endParaRPr kumimoji="0" lang="en-US" sz="68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29113" y="2883613"/>
            <a:ext cx="11953346" cy="5584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Pembakaran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Pembakaran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lengkap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menghasilkan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CO₂ dan H₂O        </a:t>
            </a:r>
          </a:p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       </a:t>
            </a:r>
          </a:p>
          <a:p>
            <a:pPr marR="0" lvl="0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CH4+2O2→CO2+2H2O        CH4​+2O2​→CO2​+2H2​O </a:t>
            </a:r>
          </a:p>
          <a:p>
            <a:pPr marR="0" lvl="0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Pembakaran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tidak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lengkap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menghasilkan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monoksida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(CO)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atau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(C)        	</a:t>
            </a:r>
          </a:p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	*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Bahaya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kepada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kesihatan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kerana CO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adalah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gas </a:t>
            </a:r>
          </a:p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	 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beracun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3228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64647"/>
            <a:ext cx="3429326" cy="3395033"/>
          </a:xfrm>
          <a:custGeom>
            <a:avLst/>
            <a:gdLst/>
            <a:ahLst/>
            <a:cxnLst/>
            <a:rect l="l" t="t" r="r" b="b"/>
            <a:pathLst>
              <a:path w="3429326" h="3395033">
                <a:moveTo>
                  <a:pt x="0" y="0"/>
                </a:moveTo>
                <a:lnTo>
                  <a:pt x="3429326" y="0"/>
                </a:lnTo>
                <a:lnTo>
                  <a:pt x="3429326" y="3395033"/>
                </a:lnTo>
                <a:lnTo>
                  <a:pt x="0" y="339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23472" y="7064647"/>
            <a:ext cx="4264528" cy="3294348"/>
          </a:xfrm>
          <a:custGeom>
            <a:avLst/>
            <a:gdLst/>
            <a:ahLst/>
            <a:cxnLst/>
            <a:rect l="l" t="t" r="r" b="b"/>
            <a:pathLst>
              <a:path w="4264528" h="3294348">
                <a:moveTo>
                  <a:pt x="0" y="0"/>
                </a:moveTo>
                <a:lnTo>
                  <a:pt x="4264528" y="0"/>
                </a:lnTo>
                <a:lnTo>
                  <a:pt x="4264528" y="3294349"/>
                </a:lnTo>
                <a:lnTo>
                  <a:pt x="0" y="32943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43992" y="1390944"/>
            <a:ext cx="11054316" cy="109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Tindak</a:t>
            </a:r>
            <a:r>
              <a:rPr kumimoji="0" lang="en-US" sz="688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kumimoji="0" lang="en-US" sz="688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Hidrokarbon</a:t>
            </a:r>
            <a:endParaRPr kumimoji="0" lang="en-US" sz="68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29113" y="2883613"/>
            <a:ext cx="11953346" cy="6213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B.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Tindak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Penambahan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Alkena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Alkuna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sahaja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Berlaku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kerana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kehadiran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ganda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Boleh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bertindak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dengan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</a:t>
            </a:r>
          </a:p>
          <a:p>
            <a:pPr lvl="2">
              <a:lnSpc>
                <a:spcPts val="4912"/>
              </a:lnSpc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*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Hidrogen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(H₂)</a:t>
            </a:r>
          </a:p>
          <a:p>
            <a:pPr lvl="2">
              <a:lnSpc>
                <a:spcPts val="4912"/>
              </a:lnSpc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* Halogen (Cl₂, Br₂)</a:t>
            </a:r>
          </a:p>
          <a:p>
            <a:pPr lvl="2">
              <a:lnSpc>
                <a:spcPts val="4912"/>
              </a:lnSpc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*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hidrohalik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(HCl, HBr)</a:t>
            </a:r>
          </a:p>
          <a:p>
            <a:pPr lvl="2">
              <a:lnSpc>
                <a:spcPts val="4912"/>
              </a:lnSpc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* Air (H₂O)</a:t>
            </a:r>
          </a:p>
          <a:p>
            <a:pPr marR="0" lvl="0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C2H4 + H2 → C2H6</a:t>
            </a:r>
          </a:p>
          <a:p>
            <a:pPr marR="0" lvl="0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(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etena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kepada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etana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)</a:t>
            </a:r>
          </a:p>
        </p:txBody>
      </p:sp>
      <p:sp>
        <p:nvSpPr>
          <p:cNvPr id="7" name="Freeform 7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28494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64647"/>
            <a:ext cx="3429326" cy="3395033"/>
          </a:xfrm>
          <a:custGeom>
            <a:avLst/>
            <a:gdLst/>
            <a:ahLst/>
            <a:cxnLst/>
            <a:rect l="l" t="t" r="r" b="b"/>
            <a:pathLst>
              <a:path w="3429326" h="3395033">
                <a:moveTo>
                  <a:pt x="0" y="0"/>
                </a:moveTo>
                <a:lnTo>
                  <a:pt x="3429326" y="0"/>
                </a:lnTo>
                <a:lnTo>
                  <a:pt x="3429326" y="3395033"/>
                </a:lnTo>
                <a:lnTo>
                  <a:pt x="0" y="339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23472" y="7064647"/>
            <a:ext cx="4264528" cy="3294348"/>
          </a:xfrm>
          <a:custGeom>
            <a:avLst/>
            <a:gdLst/>
            <a:ahLst/>
            <a:cxnLst/>
            <a:rect l="l" t="t" r="r" b="b"/>
            <a:pathLst>
              <a:path w="4264528" h="3294348">
                <a:moveTo>
                  <a:pt x="0" y="0"/>
                </a:moveTo>
                <a:lnTo>
                  <a:pt x="4264528" y="0"/>
                </a:lnTo>
                <a:lnTo>
                  <a:pt x="4264528" y="3294349"/>
                </a:lnTo>
                <a:lnTo>
                  <a:pt x="0" y="32943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43992" y="1688936"/>
            <a:ext cx="11054316" cy="109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Tindak</a:t>
            </a:r>
            <a:r>
              <a:rPr kumimoji="0" lang="en-US" sz="688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kumimoji="0" lang="en-US" sz="688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688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Hidrokarbon</a:t>
            </a:r>
            <a:endParaRPr kumimoji="0" lang="en-US" sz="68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94477" y="3598222"/>
            <a:ext cx="11953346" cy="371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C.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Tindak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Pengoksidaan</a:t>
            </a:r>
            <a:endParaRPr kumimoji="0" lang="en-US" sz="35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boleh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dioksidakan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menjadi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karboksilik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0" marR="0" lvl="0" indent="0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CH3CH2OH → CH3COOH</a:t>
            </a:r>
          </a:p>
          <a:p>
            <a:pPr marL="0" marR="0" lvl="0" indent="0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​(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etanol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kepada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etanoik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)</a:t>
            </a:r>
          </a:p>
        </p:txBody>
      </p:sp>
      <p:sp>
        <p:nvSpPr>
          <p:cNvPr id="7" name="Freeform 7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17AA07-DCBD-4074-8F97-B6FE5EC1CA59}"/>
              </a:ext>
            </a:extLst>
          </p:cNvPr>
          <p:cNvSpPr/>
          <p:nvPr/>
        </p:nvSpPr>
        <p:spPr>
          <a:xfrm>
            <a:off x="8915400" y="58293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(O)</a:t>
            </a:r>
            <a:endParaRPr lang="en-ID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84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511" y="717781"/>
            <a:ext cx="17221199" cy="9071652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50106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0" y="0"/>
                </a:moveTo>
                <a:lnTo>
                  <a:pt x="7333235" y="0"/>
                </a:lnTo>
                <a:lnTo>
                  <a:pt x="7333235" y="5949087"/>
                </a:lnTo>
                <a:lnTo>
                  <a:pt x="0" y="594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92682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7333236" y="0"/>
                </a:moveTo>
                <a:lnTo>
                  <a:pt x="0" y="0"/>
                </a:lnTo>
                <a:lnTo>
                  <a:pt x="0" y="5949087"/>
                </a:lnTo>
                <a:lnTo>
                  <a:pt x="7333236" y="5949087"/>
                </a:lnTo>
                <a:lnTo>
                  <a:pt x="733323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25766" y="1197979"/>
            <a:ext cx="1043646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Karboksilik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Ester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9699" y="3128372"/>
            <a:ext cx="11528599" cy="2472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  </a:t>
            </a: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Mengandungi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kumpulan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fungsi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–OH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hidroksil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)    </a:t>
            </a: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Rumus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am: CₙH₂ₙ₊₁OH    </a:t>
            </a: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Etanol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(C₂H₅OH)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03DA1-3C90-476E-A577-772C77E73BD3}"/>
              </a:ext>
            </a:extLst>
          </p:cNvPr>
          <p:cNvSpPr txBox="1"/>
          <p:nvPr/>
        </p:nvSpPr>
        <p:spPr>
          <a:xfrm>
            <a:off x="8716048" y="6233266"/>
            <a:ext cx="8257504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Sifat:</a:t>
            </a: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Cecair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berwarna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khas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Larut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air</a:t>
            </a: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Mudah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terbakar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019FF00-5DE9-425C-9BF6-A8981E38F723}"/>
              </a:ext>
            </a:extLst>
          </p:cNvPr>
          <p:cNvSpPr txBox="1"/>
          <p:nvPr/>
        </p:nvSpPr>
        <p:spPr>
          <a:xfrm>
            <a:off x="2286000" y="6232812"/>
            <a:ext cx="6526301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Kegunaan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</a:t>
            </a: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Pelarut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Antiseptik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api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bioetanol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3232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511" y="717781"/>
            <a:ext cx="17221199" cy="9071652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50106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0" y="0"/>
                </a:moveTo>
                <a:lnTo>
                  <a:pt x="7333235" y="0"/>
                </a:lnTo>
                <a:lnTo>
                  <a:pt x="7333235" y="5949087"/>
                </a:lnTo>
                <a:lnTo>
                  <a:pt x="0" y="594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92682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7333236" y="0"/>
                </a:moveTo>
                <a:lnTo>
                  <a:pt x="0" y="0"/>
                </a:lnTo>
                <a:lnTo>
                  <a:pt x="0" y="5949087"/>
                </a:lnTo>
                <a:lnTo>
                  <a:pt x="7333236" y="5949087"/>
                </a:lnTo>
                <a:lnTo>
                  <a:pt x="733323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25766" y="1197979"/>
            <a:ext cx="1043646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Karboksilik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Ester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9699" y="3128372"/>
            <a:ext cx="11528599" cy="245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Karboksilik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Mengandungi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kumpulan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fungsi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–COOH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Rumus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am: R–COOH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etanoik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(CH₃COOH)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03DA1-3C90-476E-A577-772C77E73BD3}"/>
              </a:ext>
            </a:extLst>
          </p:cNvPr>
          <p:cNvSpPr txBox="1"/>
          <p:nvPr/>
        </p:nvSpPr>
        <p:spPr>
          <a:xfrm>
            <a:off x="9143997" y="6232812"/>
            <a:ext cx="8257504" cy="308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Sifat: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Berasid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menukar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warna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kertas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litmus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biru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merah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Larut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air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menyengat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019FF00-5DE9-425C-9BF6-A8981E38F723}"/>
              </a:ext>
            </a:extLst>
          </p:cNvPr>
          <p:cNvSpPr txBox="1"/>
          <p:nvPr/>
        </p:nvSpPr>
        <p:spPr>
          <a:xfrm>
            <a:off x="2286000" y="6232812"/>
            <a:ext cx="6526301" cy="308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Kegunaan: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Pengawet makanan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Pembersih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 asas penghasilan ester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</p:spTree>
    <p:extLst>
      <p:ext uri="{BB962C8B-B14F-4D97-AF65-F5344CB8AC3E}">
        <p14:creationId xmlns:p14="http://schemas.microsoft.com/office/powerpoint/2010/main" val="2565548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511" y="717781"/>
            <a:ext cx="17221199" cy="9071652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50106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0" y="0"/>
                </a:moveTo>
                <a:lnTo>
                  <a:pt x="7333235" y="0"/>
                </a:lnTo>
                <a:lnTo>
                  <a:pt x="7333235" y="5949087"/>
                </a:lnTo>
                <a:lnTo>
                  <a:pt x="0" y="594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92682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7333236" y="0"/>
                </a:moveTo>
                <a:lnTo>
                  <a:pt x="0" y="0"/>
                </a:lnTo>
                <a:lnTo>
                  <a:pt x="0" y="5949087"/>
                </a:lnTo>
                <a:lnTo>
                  <a:pt x="7333236" y="5949087"/>
                </a:lnTo>
                <a:lnTo>
                  <a:pt x="733323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25766" y="1197979"/>
            <a:ext cx="1043646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Karboksilik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Ester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9699" y="3128372"/>
            <a:ext cx="11528599" cy="3100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C. Ester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Terhasil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daripada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pengesteran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antara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karboksilik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Mengandungi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kumpulan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fungsi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–COO–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Etil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etanoat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(CH₃COOC₂H₅)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03DA1-3C90-476E-A577-772C77E73BD3}"/>
              </a:ext>
            </a:extLst>
          </p:cNvPr>
          <p:cNvSpPr txBox="1"/>
          <p:nvPr/>
        </p:nvSpPr>
        <p:spPr>
          <a:xfrm>
            <a:off x="9143997" y="6813350"/>
            <a:ext cx="8257504" cy="1826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Tindak balas pengesteran:</a:t>
            </a:r>
          </a:p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CH3COOH + C2H5OH → 							  CH3COOC2H5+H2O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019FF00-5DE9-425C-9BF6-A8981E38F723}"/>
              </a:ext>
            </a:extLst>
          </p:cNvPr>
          <p:cNvSpPr txBox="1"/>
          <p:nvPr/>
        </p:nvSpPr>
        <p:spPr>
          <a:xfrm>
            <a:off x="1575603" y="6750509"/>
            <a:ext cx="7756387" cy="245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Sifat: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Cecair tak berwarna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Bau harum (digunakan dalam wangian dan perisa makanan)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</p:spTree>
    <p:extLst>
      <p:ext uri="{BB962C8B-B14F-4D97-AF65-F5344CB8AC3E}">
        <p14:creationId xmlns:p14="http://schemas.microsoft.com/office/powerpoint/2010/main" val="4033527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64647"/>
            <a:ext cx="3429326" cy="3395033"/>
          </a:xfrm>
          <a:custGeom>
            <a:avLst/>
            <a:gdLst/>
            <a:ahLst/>
            <a:cxnLst/>
            <a:rect l="l" t="t" r="r" b="b"/>
            <a:pathLst>
              <a:path w="3429326" h="3395033">
                <a:moveTo>
                  <a:pt x="0" y="0"/>
                </a:moveTo>
                <a:lnTo>
                  <a:pt x="3429326" y="0"/>
                </a:lnTo>
                <a:lnTo>
                  <a:pt x="3429326" y="3395033"/>
                </a:lnTo>
                <a:lnTo>
                  <a:pt x="0" y="339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23472" y="7064647"/>
            <a:ext cx="4264528" cy="3294348"/>
          </a:xfrm>
          <a:custGeom>
            <a:avLst/>
            <a:gdLst/>
            <a:ahLst/>
            <a:cxnLst/>
            <a:rect l="l" t="t" r="r" b="b"/>
            <a:pathLst>
              <a:path w="4264528" h="3294348">
                <a:moveTo>
                  <a:pt x="0" y="0"/>
                </a:moveTo>
                <a:lnTo>
                  <a:pt x="4264528" y="0"/>
                </a:lnTo>
                <a:lnTo>
                  <a:pt x="4264528" y="3294349"/>
                </a:lnTo>
                <a:lnTo>
                  <a:pt x="0" y="32943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88654" y="1656528"/>
            <a:ext cx="931000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Penggunaan dan Kesan ke atas Kesihatan dan Alam Sekitar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10276" y="3280715"/>
            <a:ext cx="11953346" cy="4742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Penggunaan</a:t>
            </a:r>
            <a:r>
              <a:rPr kumimoji="0" lang="en-US" sz="350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Positif</a:t>
            </a:r>
            <a:r>
              <a:rPr kumimoji="0" lang="en-US" sz="350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api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pelarut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antiseptik</a:t>
            </a:r>
            <a:endParaRPr kumimoji="0" lang="en-US" sz="35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karboksilik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pengawet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kimia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industri</a:t>
            </a:r>
            <a:endParaRPr kumimoji="0" lang="en-US" sz="35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Ester: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perisa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pewangi</a:t>
            </a:r>
            <a:endParaRPr kumimoji="0" lang="en-US" sz="35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api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utama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seperti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petrol, diesel</a:t>
            </a:r>
          </a:p>
        </p:txBody>
      </p:sp>
      <p:sp>
        <p:nvSpPr>
          <p:cNvPr id="7" name="Freeform 7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36461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9071651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26754" y="1322971"/>
            <a:ext cx="931000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Penggunaan dan Kesan ke atas Kesihatan dan Alam Sekitar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0" y="2573126"/>
            <a:ext cx="14239292" cy="684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Kesan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Negatif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Terhadap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Kesihatan:</a:t>
            </a: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berlebihan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ketagihan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kerosakan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hati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Penyedutan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wap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ester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gangguan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sistem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saraf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terbakar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sepenuhnya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menghasilkan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monoksida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boleh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membawa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maut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R="0" lvl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Terhadap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Sekitar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Pembakaran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pencemaran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udara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(CO₂, CO, NOx)</a:t>
            </a:r>
          </a:p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Pembuangan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organik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sungai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pencemaran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air</a:t>
            </a:r>
          </a:p>
          <a:p>
            <a:pPr marL="0" marR="0" lvl="0" indent="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Peningkatan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CO₂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pemanasan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global</a:t>
            </a:r>
          </a:p>
        </p:txBody>
      </p:sp>
      <p:sp>
        <p:nvSpPr>
          <p:cNvPr id="7" name="Freeform 7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31118" flipV="1">
            <a:off x="-38198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81407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8" y="872448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50106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0" y="0"/>
                </a:moveTo>
                <a:lnTo>
                  <a:pt x="7333235" y="0"/>
                </a:lnTo>
                <a:lnTo>
                  <a:pt x="7333235" y="5949087"/>
                </a:lnTo>
                <a:lnTo>
                  <a:pt x="0" y="594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92682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7333236" y="0"/>
                </a:moveTo>
                <a:lnTo>
                  <a:pt x="0" y="0"/>
                </a:lnTo>
                <a:lnTo>
                  <a:pt x="0" y="5949087"/>
                </a:lnTo>
                <a:lnTo>
                  <a:pt x="7333236" y="5949087"/>
                </a:lnTo>
                <a:lnTo>
                  <a:pt x="733323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14579" y="6596259"/>
            <a:ext cx="3720722" cy="3906709"/>
          </a:xfrm>
          <a:custGeom>
            <a:avLst/>
            <a:gdLst/>
            <a:ahLst/>
            <a:cxnLst/>
            <a:rect l="l" t="t" r="r" b="b"/>
            <a:pathLst>
              <a:path w="5689949" h="5604600">
                <a:moveTo>
                  <a:pt x="0" y="0"/>
                </a:moveTo>
                <a:lnTo>
                  <a:pt x="5689949" y="0"/>
                </a:lnTo>
                <a:lnTo>
                  <a:pt x="5689949" y="5604600"/>
                </a:lnTo>
                <a:lnTo>
                  <a:pt x="0" y="5604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38899" y="1210259"/>
            <a:ext cx="5410200" cy="1843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213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Kesimpulan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9DE88EE-E97A-4DEA-BF00-4389B45E6266}"/>
              </a:ext>
            </a:extLst>
          </p:cNvPr>
          <p:cNvSpPr txBox="1"/>
          <p:nvPr/>
        </p:nvSpPr>
        <p:spPr>
          <a:xfrm>
            <a:off x="3167326" y="3423989"/>
            <a:ext cx="11953346" cy="4356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600" dirty="0"/>
              <a:t>Bab </a:t>
            </a:r>
            <a:r>
              <a:rPr lang="en-ID" sz="3600" dirty="0" err="1"/>
              <a:t>ini</a:t>
            </a:r>
            <a:r>
              <a:rPr lang="en-ID" sz="3600" dirty="0"/>
              <a:t> </a:t>
            </a:r>
            <a:r>
              <a:rPr lang="en-ID" sz="3600" dirty="0" err="1"/>
              <a:t>membincangkan</a:t>
            </a:r>
            <a:r>
              <a:rPr lang="en-ID" sz="3600" dirty="0"/>
              <a:t> </a:t>
            </a:r>
            <a:r>
              <a:rPr lang="en-ID" sz="3600" dirty="0" err="1"/>
              <a:t>pelbagai</a:t>
            </a:r>
            <a:r>
              <a:rPr lang="en-ID" sz="3600" dirty="0"/>
              <a:t> </a:t>
            </a:r>
            <a:r>
              <a:rPr lang="en-ID" sz="3600" dirty="0" err="1"/>
              <a:t>aspek</a:t>
            </a:r>
            <a:r>
              <a:rPr lang="en-ID" sz="3600" dirty="0"/>
              <a:t> </a:t>
            </a:r>
            <a:r>
              <a:rPr lang="en-ID" sz="3600" dirty="0" err="1"/>
              <a:t>penting</a:t>
            </a:r>
            <a:r>
              <a:rPr lang="en-ID" sz="3600" dirty="0"/>
              <a:t> </a:t>
            </a:r>
            <a:r>
              <a:rPr lang="en-ID" sz="3600" dirty="0" err="1"/>
              <a:t>berkaitan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</a:t>
            </a:r>
            <a:r>
              <a:rPr lang="en-ID" sz="3600" dirty="0" err="1"/>
              <a:t>sebatian</a:t>
            </a:r>
            <a:r>
              <a:rPr lang="en-ID" sz="3600" dirty="0"/>
              <a:t> </a:t>
            </a:r>
            <a:r>
              <a:rPr lang="en-ID" sz="3600" dirty="0" err="1"/>
              <a:t>organik</a:t>
            </a:r>
            <a:r>
              <a:rPr lang="en-ID" sz="3600" dirty="0"/>
              <a:t>, </a:t>
            </a:r>
            <a:r>
              <a:rPr lang="en-ID" sz="3600" dirty="0" err="1"/>
              <a:t>terutamanya</a:t>
            </a:r>
            <a:r>
              <a:rPr lang="en-ID" sz="3600" dirty="0"/>
              <a:t> </a:t>
            </a:r>
            <a:r>
              <a:rPr lang="en-ID" sz="3600" dirty="0" err="1"/>
              <a:t>hidrokarbon</a:t>
            </a:r>
            <a:r>
              <a:rPr lang="en-ID" sz="3600" dirty="0"/>
              <a:t> dan </a:t>
            </a:r>
            <a:r>
              <a:rPr lang="en-ID" sz="3600" dirty="0" err="1"/>
              <a:t>sebatian</a:t>
            </a:r>
            <a:r>
              <a:rPr lang="en-ID" sz="3600" dirty="0"/>
              <a:t> </a:t>
            </a:r>
            <a:r>
              <a:rPr lang="en-ID" sz="3600" dirty="0" err="1"/>
              <a:t>turunannya</a:t>
            </a:r>
            <a:r>
              <a:rPr lang="en-ID" sz="3600" dirty="0"/>
              <a:t> </a:t>
            </a:r>
            <a:r>
              <a:rPr lang="en-ID" sz="3600" dirty="0" err="1"/>
              <a:t>seperti</a:t>
            </a:r>
            <a:r>
              <a:rPr lang="en-ID" sz="3600" dirty="0"/>
              <a:t> </a:t>
            </a:r>
            <a:r>
              <a:rPr lang="en-ID" sz="3600" dirty="0" err="1"/>
              <a:t>alkohol</a:t>
            </a:r>
            <a:r>
              <a:rPr lang="en-ID" sz="3600" dirty="0"/>
              <a:t>, </a:t>
            </a:r>
            <a:r>
              <a:rPr lang="en-ID" sz="3600" dirty="0" err="1"/>
              <a:t>asid</a:t>
            </a:r>
            <a:r>
              <a:rPr lang="en-ID" sz="3600" dirty="0"/>
              <a:t> </a:t>
            </a:r>
            <a:r>
              <a:rPr lang="en-ID" sz="3600" dirty="0" err="1"/>
              <a:t>karboksilik</a:t>
            </a:r>
            <a:r>
              <a:rPr lang="en-ID" sz="3600" dirty="0"/>
              <a:t> dan ester. </a:t>
            </a:r>
            <a:r>
              <a:rPr lang="en-ID" sz="3600" dirty="0" err="1"/>
              <a:t>Ia</a:t>
            </a:r>
            <a:r>
              <a:rPr lang="en-ID" sz="3600" dirty="0"/>
              <a:t> </a:t>
            </a:r>
            <a:r>
              <a:rPr lang="en-ID" sz="3600" dirty="0" err="1"/>
              <a:t>menekankan</a:t>
            </a:r>
            <a:r>
              <a:rPr lang="en-ID" sz="3600" dirty="0"/>
              <a:t> </a:t>
            </a:r>
            <a:r>
              <a:rPr lang="en-ID" sz="3600" dirty="0" err="1"/>
              <a:t>struktur</a:t>
            </a:r>
            <a:r>
              <a:rPr lang="en-ID" sz="3600" dirty="0"/>
              <a:t>, </a:t>
            </a:r>
            <a:r>
              <a:rPr lang="en-ID" sz="3600" dirty="0" err="1"/>
              <a:t>sifat</a:t>
            </a:r>
            <a:r>
              <a:rPr lang="en-ID" sz="3600" dirty="0"/>
              <a:t>, </a:t>
            </a:r>
            <a:r>
              <a:rPr lang="en-ID" sz="3600" dirty="0" err="1"/>
              <a:t>tindak</a:t>
            </a:r>
            <a:r>
              <a:rPr lang="en-ID" sz="3600" dirty="0"/>
              <a:t> </a:t>
            </a:r>
            <a:r>
              <a:rPr lang="en-ID" sz="3600" dirty="0" err="1"/>
              <a:t>balas</a:t>
            </a:r>
            <a:r>
              <a:rPr lang="en-ID" sz="3600" dirty="0"/>
              <a:t> </a:t>
            </a:r>
            <a:r>
              <a:rPr lang="en-ID" sz="3600" dirty="0" err="1"/>
              <a:t>serta</a:t>
            </a:r>
            <a:r>
              <a:rPr lang="en-ID" sz="3600" dirty="0"/>
              <a:t> </a:t>
            </a:r>
            <a:r>
              <a:rPr lang="en-ID" sz="3600" dirty="0" err="1"/>
              <a:t>kesan</a:t>
            </a:r>
            <a:r>
              <a:rPr lang="en-ID" sz="3600" dirty="0"/>
              <a:t> </a:t>
            </a:r>
            <a:r>
              <a:rPr lang="en-ID" sz="3600" dirty="0" err="1"/>
              <a:t>sebatian</a:t>
            </a:r>
            <a:r>
              <a:rPr lang="en-ID" sz="3600" dirty="0"/>
              <a:t> </a:t>
            </a:r>
            <a:r>
              <a:rPr lang="en-ID" sz="3600" dirty="0" err="1"/>
              <a:t>ini</a:t>
            </a:r>
            <a:r>
              <a:rPr lang="en-ID" sz="3600" dirty="0"/>
              <a:t> </a:t>
            </a:r>
            <a:r>
              <a:rPr lang="en-ID" sz="3600" dirty="0" err="1"/>
              <a:t>kepada</a:t>
            </a:r>
            <a:r>
              <a:rPr lang="en-ID" sz="3600" dirty="0"/>
              <a:t> </a:t>
            </a:r>
            <a:r>
              <a:rPr lang="en-ID" sz="3600" dirty="0" err="1"/>
              <a:t>kehidupan</a:t>
            </a:r>
            <a:r>
              <a:rPr lang="en-ID" sz="3600" dirty="0"/>
              <a:t> dan </a:t>
            </a:r>
            <a:r>
              <a:rPr lang="en-ID" sz="3600" dirty="0" err="1"/>
              <a:t>alam</a:t>
            </a:r>
            <a:r>
              <a:rPr lang="en-ID" sz="3600" dirty="0"/>
              <a:t> </a:t>
            </a:r>
            <a:r>
              <a:rPr lang="en-ID" sz="3600" dirty="0" err="1"/>
              <a:t>sekitar</a:t>
            </a:r>
            <a:r>
              <a:rPr lang="en-ID" sz="3600" dirty="0"/>
              <a:t>. </a:t>
            </a:r>
            <a:r>
              <a:rPr lang="en-ID" sz="3600" dirty="0" err="1"/>
              <a:t>Pemahaman</a:t>
            </a:r>
            <a:r>
              <a:rPr lang="en-ID" sz="3600" dirty="0"/>
              <a:t> </a:t>
            </a:r>
            <a:r>
              <a:rPr lang="en-ID" sz="3600" dirty="0" err="1"/>
              <a:t>topik</a:t>
            </a:r>
            <a:r>
              <a:rPr lang="en-ID" sz="3600" dirty="0"/>
              <a:t> </a:t>
            </a:r>
            <a:r>
              <a:rPr lang="en-ID" sz="3600" dirty="0" err="1"/>
              <a:t>ini</a:t>
            </a:r>
            <a:r>
              <a:rPr lang="en-ID" sz="3600" dirty="0"/>
              <a:t> </a:t>
            </a:r>
            <a:r>
              <a:rPr lang="en-ID" sz="3600" dirty="0" err="1"/>
              <a:t>penting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menghubungkan</a:t>
            </a:r>
            <a:r>
              <a:rPr lang="en-ID" sz="3600" dirty="0"/>
              <a:t> </a:t>
            </a:r>
            <a:r>
              <a:rPr lang="en-ID" sz="3600" dirty="0" err="1"/>
              <a:t>konsep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</a:t>
            </a:r>
            <a:r>
              <a:rPr lang="en-ID" sz="3600" dirty="0" err="1"/>
              <a:t>kehidupan</a:t>
            </a:r>
            <a:r>
              <a:rPr lang="en-ID" sz="3600" dirty="0"/>
              <a:t> </a:t>
            </a:r>
            <a:r>
              <a:rPr lang="en-ID" sz="3600" dirty="0" err="1"/>
              <a:t>sebenar</a:t>
            </a:r>
            <a:r>
              <a:rPr lang="en-ID" sz="3600" dirty="0"/>
              <a:t>, </a:t>
            </a:r>
            <a:r>
              <a:rPr lang="en-ID" sz="3600" dirty="0" err="1"/>
              <a:t>industri</a:t>
            </a:r>
            <a:r>
              <a:rPr lang="en-ID" sz="3600" dirty="0"/>
              <a:t> dan </a:t>
            </a:r>
            <a:r>
              <a:rPr lang="en-ID" sz="3600" dirty="0" err="1"/>
              <a:t>kelestarian</a:t>
            </a:r>
            <a:r>
              <a:rPr lang="en-ID" sz="3600" dirty="0"/>
              <a:t> </a:t>
            </a:r>
            <a:r>
              <a:rPr lang="en-ID" sz="3600" dirty="0" err="1"/>
              <a:t>alam</a:t>
            </a:r>
            <a:r>
              <a:rPr lang="en-ID" sz="3600" dirty="0"/>
              <a:t>.</a:t>
            </a:r>
            <a:endParaRPr kumimoji="0" lang="en-US" sz="35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8" y="872448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16539" y="5479064"/>
            <a:ext cx="5689949" cy="5604600"/>
          </a:xfrm>
          <a:custGeom>
            <a:avLst/>
            <a:gdLst/>
            <a:ahLst/>
            <a:cxnLst/>
            <a:rect l="l" t="t" r="r" b="b"/>
            <a:pathLst>
              <a:path w="5689949" h="5604600">
                <a:moveTo>
                  <a:pt x="0" y="0"/>
                </a:moveTo>
                <a:lnTo>
                  <a:pt x="5689949" y="0"/>
                </a:lnTo>
                <a:lnTo>
                  <a:pt x="5689949" y="5604600"/>
                </a:lnTo>
                <a:lnTo>
                  <a:pt x="0" y="5604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29734" y="5143500"/>
            <a:ext cx="7676732" cy="6275729"/>
          </a:xfrm>
          <a:custGeom>
            <a:avLst/>
            <a:gdLst/>
            <a:ahLst/>
            <a:cxnLst/>
            <a:rect l="l" t="t" r="r" b="b"/>
            <a:pathLst>
              <a:path w="7676732" h="6275729">
                <a:moveTo>
                  <a:pt x="0" y="0"/>
                </a:moveTo>
                <a:lnTo>
                  <a:pt x="7676732" y="0"/>
                </a:lnTo>
                <a:lnTo>
                  <a:pt x="7676732" y="6275729"/>
                </a:lnTo>
                <a:lnTo>
                  <a:pt x="0" y="6275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38402" y="3770863"/>
            <a:ext cx="10411196" cy="3920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13"/>
              </a:lnSpc>
              <a:spcBef>
                <a:spcPct val="0"/>
              </a:spcBef>
            </a:pPr>
            <a:r>
              <a:rPr lang="en-US" sz="1158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Terima</a:t>
            </a:r>
            <a:endParaRPr lang="en-US" sz="1158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algn="ctr">
              <a:lnSpc>
                <a:spcPts val="16213"/>
              </a:lnSpc>
              <a:spcBef>
                <a:spcPct val="0"/>
              </a:spcBef>
            </a:pPr>
            <a:r>
              <a:rPr lang="en-US" sz="1158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Kasih</a:t>
            </a:r>
            <a:endParaRPr lang="en-US" sz="1158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8" y="872448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37944" y="7810500"/>
            <a:ext cx="2729670" cy="2891392"/>
          </a:xfrm>
          <a:custGeom>
            <a:avLst/>
            <a:gdLst/>
            <a:ahLst/>
            <a:cxnLst/>
            <a:rect l="l" t="t" r="r" b="b"/>
            <a:pathLst>
              <a:path w="5689949" h="5604600">
                <a:moveTo>
                  <a:pt x="0" y="0"/>
                </a:moveTo>
                <a:lnTo>
                  <a:pt x="5689949" y="0"/>
                </a:lnTo>
                <a:lnTo>
                  <a:pt x="5689949" y="5604600"/>
                </a:lnTo>
                <a:lnTo>
                  <a:pt x="0" y="5604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66932" y="1186319"/>
            <a:ext cx="9354135" cy="109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7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Objektif</a:t>
            </a:r>
            <a:r>
              <a:rPr lang="en-US" sz="60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Pembelajaran</a:t>
            </a:r>
            <a:endParaRPr lang="en-US" sz="600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8" name="Freeform 8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C089A7E-E6CB-4218-8FC8-746A9146BD7F}"/>
              </a:ext>
            </a:extLst>
          </p:cNvPr>
          <p:cNvSpPr txBox="1"/>
          <p:nvPr/>
        </p:nvSpPr>
        <p:spPr>
          <a:xfrm>
            <a:off x="2133600" y="2592990"/>
            <a:ext cx="13604344" cy="6195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21704" lvl="1" indent="-742950" algn="just">
              <a:lnSpc>
                <a:spcPts val="4912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Menyatakan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maksud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organik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1121704" lvl="1" indent="-742950" algn="just">
              <a:lnSpc>
                <a:spcPts val="4912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Mengenal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pasti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mengelaskan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kepada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alkana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alkena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, dan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alkuna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1121704" lvl="1" indent="-742950" algn="just">
              <a:lnSpc>
                <a:spcPts val="4912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Menulis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formula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molekul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formula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struktur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1121704" lvl="1" indent="-742950" algn="just">
              <a:lnSpc>
                <a:spcPts val="4912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Menjelaskan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konsep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isomerisme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1121704" lvl="1" indent="-742950" algn="just">
              <a:lnSpc>
                <a:spcPts val="4912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Menyatakan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menulis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persamaan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tindak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bagi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pembakaran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penambahan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pengoksidaan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1121704" lvl="1" indent="-742950" algn="just">
              <a:lnSpc>
                <a:spcPts val="4912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Menyatakan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sifat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kegunaan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alkohol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asid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karboksilik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ester.</a:t>
            </a:r>
          </a:p>
          <a:p>
            <a:pPr marL="1121704" lvl="1" indent="-742950" algn="just">
              <a:lnSpc>
                <a:spcPts val="4912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Menilai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penggunaan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kesan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terhadap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kesihatan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alam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sekitar</a:t>
            </a:r>
            <a:r>
              <a:rPr lang="en-US" sz="28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7" y="872448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50106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0" y="0"/>
                </a:moveTo>
                <a:lnTo>
                  <a:pt x="7333235" y="0"/>
                </a:lnTo>
                <a:lnTo>
                  <a:pt x="7333235" y="5949087"/>
                </a:lnTo>
                <a:lnTo>
                  <a:pt x="0" y="594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92682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7333236" y="0"/>
                </a:moveTo>
                <a:lnTo>
                  <a:pt x="0" y="0"/>
                </a:lnTo>
                <a:lnTo>
                  <a:pt x="0" y="5949087"/>
                </a:lnTo>
                <a:lnTo>
                  <a:pt x="7333236" y="5949087"/>
                </a:lnTo>
                <a:lnTo>
                  <a:pt x="733323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064647"/>
            <a:ext cx="3429326" cy="3395033"/>
          </a:xfrm>
          <a:custGeom>
            <a:avLst/>
            <a:gdLst/>
            <a:ahLst/>
            <a:cxnLst/>
            <a:rect l="l" t="t" r="r" b="b"/>
            <a:pathLst>
              <a:path w="3429326" h="3395033">
                <a:moveTo>
                  <a:pt x="0" y="0"/>
                </a:moveTo>
                <a:lnTo>
                  <a:pt x="3429326" y="0"/>
                </a:lnTo>
                <a:lnTo>
                  <a:pt x="3429326" y="3395033"/>
                </a:lnTo>
                <a:lnTo>
                  <a:pt x="0" y="3395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3472" y="7064647"/>
            <a:ext cx="4264528" cy="3294348"/>
          </a:xfrm>
          <a:custGeom>
            <a:avLst/>
            <a:gdLst/>
            <a:ahLst/>
            <a:cxnLst/>
            <a:rect l="l" t="t" r="r" b="b"/>
            <a:pathLst>
              <a:path w="4264528" h="3294348">
                <a:moveTo>
                  <a:pt x="0" y="0"/>
                </a:moveTo>
                <a:lnTo>
                  <a:pt x="4264528" y="0"/>
                </a:lnTo>
                <a:lnTo>
                  <a:pt x="4264528" y="3294349"/>
                </a:lnTo>
                <a:lnTo>
                  <a:pt x="0" y="3294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25768" y="1130170"/>
            <a:ext cx="1043646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fi-FI" sz="5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Pengenalan kepada Kimia Karbon dan Sebatian Organik</a:t>
            </a:r>
            <a:endParaRPr lang="en-US" sz="540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79698" y="3563207"/>
            <a:ext cx="11528599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Maksud</a:t>
            </a:r>
            <a:r>
              <a:rPr lang="en-US" sz="4400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4400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Organik</a:t>
            </a:r>
            <a:endParaRPr lang="en-US" sz="4400" b="1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>
              <a:lnSpc>
                <a:spcPts val="4912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algn="just">
              <a:lnSpc>
                <a:spcPts val="4912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organik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ialah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yang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mengandungi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unsur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sebagai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unsur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utama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yang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terikat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secara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kovalen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dengan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unsur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lain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seperti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hydrogen, </a:t>
            </a:r>
            <a:r>
              <a:rPr lang="en-US" sz="44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oksigen</a:t>
            </a:r>
            <a:r>
              <a:rPr lang="en-US" sz="44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, nitrogen, sulfur, dan halogen.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73937" y="6935491"/>
            <a:ext cx="3359909" cy="3351509"/>
          </a:xfrm>
          <a:custGeom>
            <a:avLst/>
            <a:gdLst/>
            <a:ahLst/>
            <a:cxnLst/>
            <a:rect l="l" t="t" r="r" b="b"/>
            <a:pathLst>
              <a:path w="3359909" h="3351509">
                <a:moveTo>
                  <a:pt x="0" y="0"/>
                </a:moveTo>
                <a:lnTo>
                  <a:pt x="3359909" y="0"/>
                </a:lnTo>
                <a:lnTo>
                  <a:pt x="3359909" y="3351509"/>
                </a:lnTo>
                <a:lnTo>
                  <a:pt x="0" y="3351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540440"/>
            <a:ext cx="2523402" cy="2746560"/>
          </a:xfrm>
          <a:custGeom>
            <a:avLst/>
            <a:gdLst/>
            <a:ahLst/>
            <a:cxnLst/>
            <a:rect l="l" t="t" r="r" b="b"/>
            <a:pathLst>
              <a:path w="2523402" h="2746560">
                <a:moveTo>
                  <a:pt x="0" y="0"/>
                </a:moveTo>
                <a:lnTo>
                  <a:pt x="2523402" y="0"/>
                </a:lnTo>
                <a:lnTo>
                  <a:pt x="2523402" y="2746560"/>
                </a:lnTo>
                <a:lnTo>
                  <a:pt x="0" y="274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41487" y="1769820"/>
            <a:ext cx="13604344" cy="684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8754" lvl="1" algn="l">
              <a:lnSpc>
                <a:spcPts val="4912"/>
              </a:lnSpc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Ciri-ciri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Organik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Mempunyai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titik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lebur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didih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yang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rendah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Tidak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larut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air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tetapi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larut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pelarut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organik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Terbakar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menghasilkan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dioksida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air.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Bertindak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balas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perlahan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endParaRPr lang="en-US" sz="3508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378754" lvl="1" algn="l">
              <a:lnSpc>
                <a:spcPts val="4912"/>
              </a:lnSpc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Sumber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Organik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Alam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semula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jadi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Tumbuhan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haiwan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(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contohnya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karbohidrat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, protein).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Petroleum dan gas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asli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Menghasilkan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produk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lain.</a:t>
            </a:r>
          </a:p>
        </p:txBody>
      </p:sp>
      <p:sp>
        <p:nvSpPr>
          <p:cNvPr id="7" name="Freeform 7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50106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0" y="0"/>
                </a:moveTo>
                <a:lnTo>
                  <a:pt x="7333235" y="0"/>
                </a:lnTo>
                <a:lnTo>
                  <a:pt x="7333235" y="5949087"/>
                </a:lnTo>
                <a:lnTo>
                  <a:pt x="0" y="594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592682" y="-2258346"/>
            <a:ext cx="7333235" cy="5949087"/>
          </a:xfrm>
          <a:custGeom>
            <a:avLst/>
            <a:gdLst/>
            <a:ahLst/>
            <a:cxnLst/>
            <a:rect l="l" t="t" r="r" b="b"/>
            <a:pathLst>
              <a:path w="7333235" h="5949087">
                <a:moveTo>
                  <a:pt x="7333236" y="0"/>
                </a:moveTo>
                <a:lnTo>
                  <a:pt x="0" y="0"/>
                </a:lnTo>
                <a:lnTo>
                  <a:pt x="0" y="5949087"/>
                </a:lnTo>
                <a:lnTo>
                  <a:pt x="7333236" y="5949087"/>
                </a:lnTo>
                <a:lnTo>
                  <a:pt x="733323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064647"/>
            <a:ext cx="3429326" cy="3395033"/>
          </a:xfrm>
          <a:custGeom>
            <a:avLst/>
            <a:gdLst/>
            <a:ahLst/>
            <a:cxnLst/>
            <a:rect l="l" t="t" r="r" b="b"/>
            <a:pathLst>
              <a:path w="3429326" h="3395033">
                <a:moveTo>
                  <a:pt x="0" y="0"/>
                </a:moveTo>
                <a:lnTo>
                  <a:pt x="3429326" y="0"/>
                </a:lnTo>
                <a:lnTo>
                  <a:pt x="3429326" y="3395033"/>
                </a:lnTo>
                <a:lnTo>
                  <a:pt x="0" y="3395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3472" y="7064647"/>
            <a:ext cx="4264528" cy="3294348"/>
          </a:xfrm>
          <a:custGeom>
            <a:avLst/>
            <a:gdLst/>
            <a:ahLst/>
            <a:cxnLst/>
            <a:rect l="l" t="t" r="r" b="b"/>
            <a:pathLst>
              <a:path w="4264528" h="3294348">
                <a:moveTo>
                  <a:pt x="0" y="0"/>
                </a:moveTo>
                <a:lnTo>
                  <a:pt x="4264528" y="0"/>
                </a:lnTo>
                <a:lnTo>
                  <a:pt x="4264528" y="3294349"/>
                </a:lnTo>
                <a:lnTo>
                  <a:pt x="0" y="3294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99575" y="1332400"/>
            <a:ext cx="6888851" cy="109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7"/>
              </a:lnSpc>
              <a:spcBef>
                <a:spcPct val="0"/>
              </a:spcBef>
            </a:pPr>
            <a:r>
              <a:rPr lang="en-US" sz="6883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endParaRPr lang="en-US" sz="6883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74961" y="2885151"/>
            <a:ext cx="11191204" cy="5584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8754" lvl="1" algn="l">
              <a:lnSpc>
                <a:spcPts val="4912"/>
              </a:lnSpc>
            </a:pPr>
            <a:r>
              <a:rPr lang="en-US" sz="3600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Maksud</a:t>
            </a:r>
            <a:r>
              <a:rPr lang="en-US" sz="3600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endParaRPr lang="en-US" sz="3600" b="1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378754" lvl="1" algn="l">
              <a:lnSpc>
                <a:spcPts val="4912"/>
              </a:lnSpc>
            </a:pP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organik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terdiri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daripada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unsur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hidrogen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sahaja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378754" lvl="1" algn="l">
              <a:lnSpc>
                <a:spcPts val="4912"/>
              </a:lnSpc>
            </a:pPr>
            <a:endParaRPr lang="en-US" sz="360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378754" lvl="1" algn="l">
              <a:lnSpc>
                <a:spcPts val="4912"/>
              </a:lnSpc>
            </a:pPr>
            <a:r>
              <a:rPr lang="en-US" sz="3600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Jenis-jenis</a:t>
            </a:r>
            <a:r>
              <a:rPr lang="en-US" sz="3600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endParaRPr lang="en-US" sz="3600" b="1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378754" lvl="1" algn="l">
              <a:lnSpc>
                <a:spcPts val="4912"/>
              </a:lnSpc>
            </a:pP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Terdiri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daripada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dua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kategori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utama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Tepu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tunggal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) →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Alkana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   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Tak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tepu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mengandungi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ganda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dua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atau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tiga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) →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Alkena</a:t>
            </a:r>
            <a:r>
              <a:rPr lang="en-US" sz="3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Alkuna</a:t>
            </a:r>
            <a:endParaRPr lang="en-US" sz="3600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8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92537" y="5451661"/>
            <a:ext cx="5689949" cy="5604600"/>
          </a:xfrm>
          <a:custGeom>
            <a:avLst/>
            <a:gdLst/>
            <a:ahLst/>
            <a:cxnLst/>
            <a:rect l="l" t="t" r="r" b="b"/>
            <a:pathLst>
              <a:path w="5689949" h="5604600">
                <a:moveTo>
                  <a:pt x="0" y="0"/>
                </a:moveTo>
                <a:lnTo>
                  <a:pt x="5689949" y="0"/>
                </a:lnTo>
                <a:lnTo>
                  <a:pt x="5689949" y="5604600"/>
                </a:lnTo>
                <a:lnTo>
                  <a:pt x="0" y="5604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2789" y="5143500"/>
            <a:ext cx="7676732" cy="6275729"/>
          </a:xfrm>
          <a:custGeom>
            <a:avLst/>
            <a:gdLst/>
            <a:ahLst/>
            <a:cxnLst/>
            <a:rect l="l" t="t" r="r" b="b"/>
            <a:pathLst>
              <a:path w="7676732" h="6275729">
                <a:moveTo>
                  <a:pt x="0" y="0"/>
                </a:moveTo>
                <a:lnTo>
                  <a:pt x="7676732" y="0"/>
                </a:lnTo>
                <a:lnTo>
                  <a:pt x="7676732" y="6275729"/>
                </a:lnTo>
                <a:lnTo>
                  <a:pt x="0" y="6275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89704" y="872448"/>
            <a:ext cx="10411196" cy="184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13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A. ALKANA</a:t>
            </a:r>
          </a:p>
        </p:txBody>
      </p:sp>
      <p:sp>
        <p:nvSpPr>
          <p:cNvPr id="6" name="Freeform 6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15797E9-2A2C-46F8-A085-6A03D720C4E8}"/>
              </a:ext>
            </a:extLst>
          </p:cNvPr>
          <p:cNvSpPr txBox="1"/>
          <p:nvPr/>
        </p:nvSpPr>
        <p:spPr>
          <a:xfrm>
            <a:off x="3200588" y="2715710"/>
            <a:ext cx="11191204" cy="6228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8754" lvl="1" algn="l">
              <a:lnSpc>
                <a:spcPts val="4912"/>
              </a:lnSpc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Rumus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am: CₙH₂ₙ₊₂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Semua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antara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atom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adalah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tunggal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950254" lvl="1" indent="-571500" algn="l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Tidak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reaktif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kecuali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pembakaran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pengklorinan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378754" lvl="1" algn="ctr">
              <a:lnSpc>
                <a:spcPts val="4912"/>
              </a:lnSpc>
            </a:pPr>
            <a:r>
              <a:rPr lang="en-US" sz="3508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lang="en-US" sz="3508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   </a:t>
            </a:r>
          </a:p>
          <a:p>
            <a:pPr marL="378754" lvl="1" algn="ctr">
              <a:lnSpc>
                <a:spcPts val="4912"/>
              </a:lnSpc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Metana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CH₄    </a:t>
            </a:r>
          </a:p>
          <a:p>
            <a:pPr marL="378754" lvl="1" algn="ctr">
              <a:lnSpc>
                <a:spcPts val="4912"/>
              </a:lnSpc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Etana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C₂H₆    </a:t>
            </a:r>
          </a:p>
          <a:p>
            <a:pPr marL="378754" lvl="1" algn="ctr">
              <a:lnSpc>
                <a:spcPts val="4912"/>
              </a:lnSpc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Propana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C₃H₈    </a:t>
            </a:r>
          </a:p>
          <a:p>
            <a:pPr marL="378754" lvl="1" algn="ctr">
              <a:lnSpc>
                <a:spcPts val="4912"/>
              </a:lnSpc>
            </a:pP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Butana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C₄H₁₀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92537" y="5451661"/>
            <a:ext cx="5689949" cy="5604600"/>
          </a:xfrm>
          <a:custGeom>
            <a:avLst/>
            <a:gdLst/>
            <a:ahLst/>
            <a:cxnLst/>
            <a:rect l="l" t="t" r="r" b="b"/>
            <a:pathLst>
              <a:path w="5689949" h="5604600">
                <a:moveTo>
                  <a:pt x="0" y="0"/>
                </a:moveTo>
                <a:lnTo>
                  <a:pt x="5689949" y="0"/>
                </a:lnTo>
                <a:lnTo>
                  <a:pt x="5689949" y="5604600"/>
                </a:lnTo>
                <a:lnTo>
                  <a:pt x="0" y="5604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2789" y="5143500"/>
            <a:ext cx="7676732" cy="6275729"/>
          </a:xfrm>
          <a:custGeom>
            <a:avLst/>
            <a:gdLst/>
            <a:ahLst/>
            <a:cxnLst/>
            <a:rect l="l" t="t" r="r" b="b"/>
            <a:pathLst>
              <a:path w="7676732" h="6275729">
                <a:moveTo>
                  <a:pt x="0" y="0"/>
                </a:moveTo>
                <a:lnTo>
                  <a:pt x="7676732" y="0"/>
                </a:lnTo>
                <a:lnTo>
                  <a:pt x="7676732" y="6275729"/>
                </a:lnTo>
                <a:lnTo>
                  <a:pt x="0" y="6275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15977" y="872448"/>
            <a:ext cx="10411196" cy="184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B.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Alkena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15797E9-2A2C-46F8-A085-6A03D720C4E8}"/>
              </a:ext>
            </a:extLst>
          </p:cNvPr>
          <p:cNvSpPr txBox="1"/>
          <p:nvPr/>
        </p:nvSpPr>
        <p:spPr>
          <a:xfrm>
            <a:off x="3773323" y="2796130"/>
            <a:ext cx="11191204" cy="6228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Rumus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am: CₙH₂ₙ</a:t>
            </a:r>
          </a:p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Mengandungi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sekurang-kurangnya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satu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ganda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dua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(C=C).</a:t>
            </a:r>
          </a:p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Lebih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reaktif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berbanding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alkana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Digunakan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industri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pembuatan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plastik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contohnya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polietena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).</a:t>
            </a:r>
          </a:p>
          <a:p>
            <a:pPr marL="378754" marR="0" lvl="1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350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   </a:t>
            </a:r>
          </a:p>
          <a:p>
            <a:pPr marL="378754" marR="0" lvl="1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Etena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C₂H₄    </a:t>
            </a:r>
          </a:p>
          <a:p>
            <a:pPr marL="378754" marR="0" lvl="1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Propena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C₃H₆    </a:t>
            </a:r>
          </a:p>
          <a:p>
            <a:pPr marL="378754" marR="0" lvl="1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Butena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C₄H₈</a:t>
            </a:r>
          </a:p>
        </p:txBody>
      </p:sp>
    </p:spTree>
    <p:extLst>
      <p:ext uri="{BB962C8B-B14F-4D97-AF65-F5344CB8AC3E}">
        <p14:creationId xmlns:p14="http://schemas.microsoft.com/office/powerpoint/2010/main" val="3880182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92537" y="5451661"/>
            <a:ext cx="5689949" cy="5604600"/>
          </a:xfrm>
          <a:custGeom>
            <a:avLst/>
            <a:gdLst/>
            <a:ahLst/>
            <a:cxnLst/>
            <a:rect l="l" t="t" r="r" b="b"/>
            <a:pathLst>
              <a:path w="5689949" h="5604600">
                <a:moveTo>
                  <a:pt x="0" y="0"/>
                </a:moveTo>
                <a:lnTo>
                  <a:pt x="5689949" y="0"/>
                </a:lnTo>
                <a:lnTo>
                  <a:pt x="5689949" y="5604600"/>
                </a:lnTo>
                <a:lnTo>
                  <a:pt x="0" y="5604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2789" y="5143500"/>
            <a:ext cx="7676732" cy="6275729"/>
          </a:xfrm>
          <a:custGeom>
            <a:avLst/>
            <a:gdLst/>
            <a:ahLst/>
            <a:cxnLst/>
            <a:rect l="l" t="t" r="r" b="b"/>
            <a:pathLst>
              <a:path w="7676732" h="6275729">
                <a:moveTo>
                  <a:pt x="0" y="0"/>
                </a:moveTo>
                <a:lnTo>
                  <a:pt x="7676732" y="0"/>
                </a:lnTo>
                <a:lnTo>
                  <a:pt x="7676732" y="6275729"/>
                </a:lnTo>
                <a:lnTo>
                  <a:pt x="0" y="6275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43200" y="872448"/>
            <a:ext cx="10411196" cy="184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C.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ALKUNA</a:t>
            </a:r>
          </a:p>
        </p:txBody>
      </p:sp>
      <p:sp>
        <p:nvSpPr>
          <p:cNvPr id="6" name="Freeform 6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15797E9-2A2C-46F8-A085-6A03D720C4E8}"/>
              </a:ext>
            </a:extLst>
          </p:cNvPr>
          <p:cNvSpPr txBox="1"/>
          <p:nvPr/>
        </p:nvSpPr>
        <p:spPr>
          <a:xfrm>
            <a:off x="3686071" y="2795094"/>
            <a:ext cx="11191204" cy="5584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Rumus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am: CₙH₂ₙ₋₂</a:t>
            </a:r>
          </a:p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Mengandungi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sekurang-kurangnya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satu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ganda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tiga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(C≡C).</a:t>
            </a:r>
          </a:p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Digunakan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sebagai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api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bahan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asas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kimia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industri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 marL="950254" marR="0" lvl="1" indent="-571500" algn="l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508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378754" marR="0" lvl="1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Contoh</a:t>
            </a:r>
            <a:r>
              <a:rPr kumimoji="0" lang="en-US" sz="350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   </a:t>
            </a:r>
          </a:p>
          <a:p>
            <a:pPr marL="378754" marR="0" lvl="1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Etuna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C₂H₂    </a:t>
            </a:r>
          </a:p>
          <a:p>
            <a:pPr marL="378754" marR="0" lvl="1" algn="ctr" defTabSz="914400" rtl="0" eaLnBrk="1" fontAlgn="auto" latinLnBrk="0" hangingPunct="1">
              <a:lnSpc>
                <a:spcPts val="491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Propuna</a:t>
            </a:r>
            <a:r>
              <a:rPr kumimoji="0" lang="en-US" sz="35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 Hyeon"/>
                <a:ea typeface="Do Hyeon"/>
                <a:cs typeface="Do Hyeon"/>
                <a:sym typeface="Do Hyeon"/>
              </a:rPr>
              <a:t>: C₃H₄</a:t>
            </a:r>
          </a:p>
        </p:txBody>
      </p:sp>
    </p:spTree>
    <p:extLst>
      <p:ext uri="{BB962C8B-B14F-4D97-AF65-F5344CB8AC3E}">
        <p14:creationId xmlns:p14="http://schemas.microsoft.com/office/powerpoint/2010/main" val="548119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4109" y="872449"/>
            <a:ext cx="15219783" cy="8542103"/>
          </a:xfrm>
          <a:custGeom>
            <a:avLst/>
            <a:gdLst/>
            <a:ahLst/>
            <a:cxnLst/>
            <a:rect l="l" t="t" r="r" b="b"/>
            <a:pathLst>
              <a:path w="15219783" h="8542103">
                <a:moveTo>
                  <a:pt x="0" y="0"/>
                </a:moveTo>
                <a:lnTo>
                  <a:pt x="15219782" y="0"/>
                </a:lnTo>
                <a:lnTo>
                  <a:pt x="15219782" y="8542102"/>
                </a:lnTo>
                <a:lnTo>
                  <a:pt x="0" y="854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64647"/>
            <a:ext cx="3429326" cy="3395033"/>
          </a:xfrm>
          <a:custGeom>
            <a:avLst/>
            <a:gdLst/>
            <a:ahLst/>
            <a:cxnLst/>
            <a:rect l="l" t="t" r="r" b="b"/>
            <a:pathLst>
              <a:path w="3429326" h="3395033">
                <a:moveTo>
                  <a:pt x="0" y="0"/>
                </a:moveTo>
                <a:lnTo>
                  <a:pt x="3429326" y="0"/>
                </a:lnTo>
                <a:lnTo>
                  <a:pt x="3429326" y="3395033"/>
                </a:lnTo>
                <a:lnTo>
                  <a:pt x="0" y="339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23472" y="7064647"/>
            <a:ext cx="4264528" cy="3294348"/>
          </a:xfrm>
          <a:custGeom>
            <a:avLst/>
            <a:gdLst/>
            <a:ahLst/>
            <a:cxnLst/>
            <a:rect l="l" t="t" r="r" b="b"/>
            <a:pathLst>
              <a:path w="4264528" h="3294348">
                <a:moveTo>
                  <a:pt x="0" y="0"/>
                </a:moveTo>
                <a:lnTo>
                  <a:pt x="4264528" y="0"/>
                </a:lnTo>
                <a:lnTo>
                  <a:pt x="4264528" y="3294349"/>
                </a:lnTo>
                <a:lnTo>
                  <a:pt x="0" y="32943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16842" y="1128578"/>
            <a:ext cx="11054316" cy="109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37"/>
              </a:lnSpc>
              <a:spcBef>
                <a:spcPct val="0"/>
              </a:spcBef>
            </a:pPr>
            <a:r>
              <a:rPr lang="en-US" sz="6883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Isomer </a:t>
            </a:r>
            <a:r>
              <a:rPr lang="en-US" sz="6883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lang="en-US" sz="6883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6883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Hidrokarbon</a:t>
            </a:r>
            <a:endParaRPr lang="en-US" sz="6883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49084" y="2316997"/>
            <a:ext cx="12257843" cy="684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12"/>
              </a:lnSpc>
            </a:pPr>
            <a:r>
              <a:rPr lang="en-US" sz="3508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Maksud</a:t>
            </a:r>
            <a:r>
              <a:rPr lang="en-US" sz="3508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Isomer</a:t>
            </a:r>
          </a:p>
          <a:p>
            <a:pPr>
              <a:lnSpc>
                <a:spcPts val="4912"/>
              </a:lnSpc>
            </a:pP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Isomer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ialah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sebatian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yang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mempunyai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rumus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molekul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yang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sama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tetapi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susunan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atom yang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berbeza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,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menyebabkan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sifat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fizikal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kimia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berbeza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  <a:p>
            <a:pPr>
              <a:lnSpc>
                <a:spcPts val="4912"/>
              </a:lnSpc>
            </a:pPr>
            <a:endParaRPr lang="en-US" sz="3508" dirty="0">
              <a:solidFill>
                <a:srgbClr val="000000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>
              <a:lnSpc>
                <a:spcPts val="4912"/>
              </a:lnSpc>
            </a:pPr>
            <a:r>
              <a:rPr lang="en-US" sz="3508" b="1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Jenis</a:t>
            </a:r>
            <a:r>
              <a:rPr lang="en-US" sz="3508" b="1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Isomer    </a:t>
            </a:r>
          </a:p>
          <a:p>
            <a:pPr marL="571500" indent="-571500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Isomer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rantai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Perbezaan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struktur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rangka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karbon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    </a:t>
            </a:r>
          </a:p>
          <a:p>
            <a:pPr marL="571500" indent="-571500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Isomer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kedudukan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: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Perbezaan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kedudukan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ikatan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ganda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dalam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molekul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    </a:t>
            </a:r>
          </a:p>
          <a:p>
            <a:pPr marL="571500" indent="-571500">
              <a:lnSpc>
                <a:spcPts val="4912"/>
              </a:lnSpc>
              <a:buFont typeface="Arial" panose="020B0604020202020204" pitchFamily="34" charset="0"/>
              <a:buChar char="•"/>
            </a:pP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Isomer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hanya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wujud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mulai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butana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dan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ke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 </a:t>
            </a:r>
            <a:r>
              <a:rPr lang="en-US" sz="3508" dirty="0" err="1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atas</a:t>
            </a:r>
            <a:r>
              <a:rPr lang="en-US" sz="3508" dirty="0">
                <a:solidFill>
                  <a:srgbClr val="000000"/>
                </a:solidFill>
                <a:latin typeface="Do Hyeon"/>
                <a:ea typeface="Do Hyeon"/>
                <a:cs typeface="Do Hyeon"/>
                <a:sym typeface="Do Hyeon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5182459" y="-41489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0"/>
                </a:moveTo>
                <a:lnTo>
                  <a:pt x="3142864" y="0"/>
                </a:lnTo>
                <a:lnTo>
                  <a:pt x="3142864" y="3633369"/>
                </a:lnTo>
                <a:lnTo>
                  <a:pt x="0" y="3633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31118" flipV="1">
            <a:off x="-74089" y="-383774"/>
            <a:ext cx="3142864" cy="3633369"/>
          </a:xfrm>
          <a:custGeom>
            <a:avLst/>
            <a:gdLst/>
            <a:ahLst/>
            <a:cxnLst/>
            <a:rect l="l" t="t" r="r" b="b"/>
            <a:pathLst>
              <a:path w="3142864" h="3633369">
                <a:moveTo>
                  <a:pt x="0" y="3633369"/>
                </a:moveTo>
                <a:lnTo>
                  <a:pt x="3142864" y="3633369"/>
                </a:lnTo>
                <a:lnTo>
                  <a:pt x="3142864" y="0"/>
                </a:lnTo>
                <a:lnTo>
                  <a:pt x="0" y="0"/>
                </a:lnTo>
                <a:lnTo>
                  <a:pt x="0" y="36333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945</Words>
  <Application>Microsoft Office PowerPoint</Application>
  <PresentationFormat>Custom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Do Hyeon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8</cp:revision>
  <dcterms:created xsi:type="dcterms:W3CDTF">2006-08-16T00:00:00Z</dcterms:created>
  <dcterms:modified xsi:type="dcterms:W3CDTF">2025-07-24T08:24:20Z</dcterms:modified>
  <dc:identifier>DAGuDSouWp0</dc:identifier>
</cp:coreProperties>
</file>