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6" r:id="rId6"/>
    <p:sldId id="267" r:id="rId7"/>
    <p:sldId id="260" r:id="rId8"/>
    <p:sldId id="268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hewy" panose="020B0604020202020204" charset="0"/>
      <p:regular r:id="rId17"/>
    </p:embeddedFont>
    <p:embeddedFont>
      <p:font typeface="Nunito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70160-2F91-4808-AF86-615D8C4D202A}" type="datetimeFigureOut">
              <a:rPr lang="en-ID" smtClean="0"/>
              <a:t>28/07/2025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FCE86-B8B4-4142-BECA-AE75DDCE97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990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FCE86-B8B4-4142-BECA-AE75DDCE9719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463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4.png"/><Relationship Id="rId7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8242" y="8100940"/>
            <a:ext cx="19524483" cy="3359838"/>
          </a:xfrm>
          <a:custGeom>
            <a:avLst/>
            <a:gdLst/>
            <a:ahLst/>
            <a:cxnLst/>
            <a:rect l="l" t="t" r="r" b="b"/>
            <a:pathLst>
              <a:path w="19524483" h="3359838">
                <a:moveTo>
                  <a:pt x="0" y="0"/>
                </a:moveTo>
                <a:lnTo>
                  <a:pt x="19524484" y="0"/>
                </a:lnTo>
                <a:lnTo>
                  <a:pt x="19524484" y="3359838"/>
                </a:lnTo>
                <a:lnTo>
                  <a:pt x="0" y="3359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10959" y="1028700"/>
            <a:ext cx="11693925" cy="8229600"/>
          </a:xfrm>
          <a:custGeom>
            <a:avLst/>
            <a:gdLst/>
            <a:ahLst/>
            <a:cxnLst/>
            <a:rect l="l" t="t" r="r" b="b"/>
            <a:pathLst>
              <a:path w="11693925" h="8229600">
                <a:moveTo>
                  <a:pt x="0" y="0"/>
                </a:moveTo>
                <a:lnTo>
                  <a:pt x="11693926" y="0"/>
                </a:lnTo>
                <a:lnTo>
                  <a:pt x="116939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932619" y="6513433"/>
            <a:ext cx="2344329" cy="3020707"/>
          </a:xfrm>
          <a:custGeom>
            <a:avLst/>
            <a:gdLst/>
            <a:ahLst/>
            <a:cxnLst/>
            <a:rect l="l" t="t" r="r" b="b"/>
            <a:pathLst>
              <a:path w="4555829" h="5255095">
                <a:moveTo>
                  <a:pt x="0" y="0"/>
                </a:moveTo>
                <a:lnTo>
                  <a:pt x="4555829" y="0"/>
                </a:lnTo>
                <a:lnTo>
                  <a:pt x="4555829" y="5255095"/>
                </a:lnTo>
                <a:lnTo>
                  <a:pt x="0" y="52550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518632" y="6528083"/>
            <a:ext cx="1584654" cy="3145715"/>
          </a:xfrm>
          <a:custGeom>
            <a:avLst/>
            <a:gdLst/>
            <a:ahLst/>
            <a:cxnLst/>
            <a:rect l="l" t="t" r="r" b="b"/>
            <a:pathLst>
              <a:path w="1584654" h="3145715">
                <a:moveTo>
                  <a:pt x="0" y="0"/>
                </a:moveTo>
                <a:lnTo>
                  <a:pt x="1584654" y="0"/>
                </a:lnTo>
                <a:lnTo>
                  <a:pt x="1584654" y="3145715"/>
                </a:lnTo>
                <a:lnTo>
                  <a:pt x="0" y="31457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818075" y="2898710"/>
            <a:ext cx="8679692" cy="3522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 err="1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Bahan</a:t>
            </a:r>
            <a:r>
              <a:rPr lang="en-US" sz="8000" dirty="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Kimia </a:t>
            </a:r>
            <a:r>
              <a:rPr lang="en-US" sz="8000" dirty="0" err="1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dalam</a:t>
            </a:r>
            <a:r>
              <a:rPr lang="en-US" sz="8000" dirty="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Industri</a:t>
            </a:r>
            <a:endParaRPr lang="en-US" sz="8000" dirty="0">
              <a:solidFill>
                <a:srgbClr val="FFFFFF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28700" y="102870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296158" y="-587951"/>
            <a:ext cx="1735697" cy="4114800"/>
          </a:xfrm>
          <a:custGeom>
            <a:avLst/>
            <a:gdLst/>
            <a:ahLst/>
            <a:cxnLst/>
            <a:rect l="l" t="t" r="r" b="b"/>
            <a:pathLst>
              <a:path w="1735697" h="4114800">
                <a:moveTo>
                  <a:pt x="0" y="0"/>
                </a:moveTo>
                <a:lnTo>
                  <a:pt x="1735697" y="0"/>
                </a:lnTo>
                <a:lnTo>
                  <a:pt x="17356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2BAAF0-9F6E-4304-A8F9-75539B108C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40" y="4715092"/>
            <a:ext cx="3028950" cy="1514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CFCB20-0D80-4D3D-83A9-FFB2EAE14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71" y="7467600"/>
            <a:ext cx="2552700" cy="1790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DBDEFD-A87F-425E-B948-48DBD0FA29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067" y="4663875"/>
            <a:ext cx="2619375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8242" y="8100940"/>
            <a:ext cx="19524483" cy="3359838"/>
          </a:xfrm>
          <a:custGeom>
            <a:avLst/>
            <a:gdLst/>
            <a:ahLst/>
            <a:cxnLst/>
            <a:rect l="l" t="t" r="r" b="b"/>
            <a:pathLst>
              <a:path w="19524483" h="3359838">
                <a:moveTo>
                  <a:pt x="0" y="0"/>
                </a:moveTo>
                <a:lnTo>
                  <a:pt x="19524484" y="0"/>
                </a:lnTo>
                <a:lnTo>
                  <a:pt x="19524484" y="3359838"/>
                </a:lnTo>
                <a:lnTo>
                  <a:pt x="0" y="3359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10959" y="1028700"/>
            <a:ext cx="11693925" cy="8229600"/>
          </a:xfrm>
          <a:custGeom>
            <a:avLst/>
            <a:gdLst/>
            <a:ahLst/>
            <a:cxnLst/>
            <a:rect l="l" t="t" r="r" b="b"/>
            <a:pathLst>
              <a:path w="11693925" h="8229600">
                <a:moveTo>
                  <a:pt x="0" y="0"/>
                </a:moveTo>
                <a:lnTo>
                  <a:pt x="11693926" y="0"/>
                </a:lnTo>
                <a:lnTo>
                  <a:pt x="116939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18243" y="4525764"/>
            <a:ext cx="4555829" cy="5255095"/>
          </a:xfrm>
          <a:custGeom>
            <a:avLst/>
            <a:gdLst/>
            <a:ahLst/>
            <a:cxnLst/>
            <a:rect l="l" t="t" r="r" b="b"/>
            <a:pathLst>
              <a:path w="4555829" h="5255095">
                <a:moveTo>
                  <a:pt x="0" y="0"/>
                </a:moveTo>
                <a:lnTo>
                  <a:pt x="4555829" y="0"/>
                </a:lnTo>
                <a:lnTo>
                  <a:pt x="4555829" y="5255095"/>
                </a:lnTo>
                <a:lnTo>
                  <a:pt x="0" y="52550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518632" y="6528083"/>
            <a:ext cx="1584654" cy="3145715"/>
          </a:xfrm>
          <a:custGeom>
            <a:avLst/>
            <a:gdLst/>
            <a:ahLst/>
            <a:cxnLst/>
            <a:rect l="l" t="t" r="r" b="b"/>
            <a:pathLst>
              <a:path w="1584654" h="3145715">
                <a:moveTo>
                  <a:pt x="0" y="0"/>
                </a:moveTo>
                <a:lnTo>
                  <a:pt x="1584654" y="0"/>
                </a:lnTo>
                <a:lnTo>
                  <a:pt x="1584654" y="3145715"/>
                </a:lnTo>
                <a:lnTo>
                  <a:pt x="0" y="31457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61622" y="1881971"/>
            <a:ext cx="9859015" cy="5467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43"/>
              </a:lnSpc>
            </a:pPr>
            <a:r>
              <a:rPr lang="en-US" sz="20137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Terima</a:t>
            </a:r>
          </a:p>
          <a:p>
            <a:pPr algn="ctr">
              <a:lnSpc>
                <a:spcPts val="20943"/>
              </a:lnSpc>
            </a:pPr>
            <a:r>
              <a:rPr lang="en-US" sz="20137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kasih </a:t>
            </a:r>
          </a:p>
        </p:txBody>
      </p:sp>
      <p:sp>
        <p:nvSpPr>
          <p:cNvPr id="7" name="Freeform 7"/>
          <p:cNvSpPr/>
          <p:nvPr/>
        </p:nvSpPr>
        <p:spPr>
          <a:xfrm>
            <a:off x="1028700" y="102870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296158" y="-587951"/>
            <a:ext cx="1735697" cy="4114800"/>
          </a:xfrm>
          <a:custGeom>
            <a:avLst/>
            <a:gdLst/>
            <a:ahLst/>
            <a:cxnLst/>
            <a:rect l="l" t="t" r="r" b="b"/>
            <a:pathLst>
              <a:path w="1735697" h="4114800">
                <a:moveTo>
                  <a:pt x="0" y="0"/>
                </a:moveTo>
                <a:lnTo>
                  <a:pt x="1735697" y="0"/>
                </a:lnTo>
                <a:lnTo>
                  <a:pt x="17356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33689">
            <a:off x="158449" y="529072"/>
            <a:ext cx="5203774" cy="3756179"/>
          </a:xfrm>
          <a:custGeom>
            <a:avLst/>
            <a:gdLst/>
            <a:ahLst/>
            <a:cxnLst/>
            <a:rect l="l" t="t" r="r" b="b"/>
            <a:pathLst>
              <a:path w="5203774" h="3756179">
                <a:moveTo>
                  <a:pt x="0" y="0"/>
                </a:moveTo>
                <a:lnTo>
                  <a:pt x="5203774" y="0"/>
                </a:lnTo>
                <a:lnTo>
                  <a:pt x="5203774" y="3756179"/>
                </a:lnTo>
                <a:lnTo>
                  <a:pt x="0" y="3756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6781800" y="1297218"/>
            <a:ext cx="10786580" cy="9087658"/>
          </a:xfrm>
          <a:custGeom>
            <a:avLst/>
            <a:gdLst/>
            <a:ahLst/>
            <a:cxnLst/>
            <a:rect l="l" t="t" r="r" b="b"/>
            <a:pathLst>
              <a:path w="10234479" h="7202515">
                <a:moveTo>
                  <a:pt x="0" y="0"/>
                </a:moveTo>
                <a:lnTo>
                  <a:pt x="10234479" y="0"/>
                </a:lnTo>
                <a:lnTo>
                  <a:pt x="10234479" y="7202514"/>
                </a:lnTo>
                <a:lnTo>
                  <a:pt x="0" y="7202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696200" y="1830782"/>
            <a:ext cx="8677239" cy="751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indent="-742950" algn="just">
              <a:lnSpc>
                <a:spcPts val="4939"/>
              </a:lnSpc>
              <a:buFont typeface="+mj-lt"/>
              <a:buAutoNum type="arabicPeriod"/>
            </a:pP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Menyatakan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bahan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kimia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penting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yang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digunakan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dalam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industri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.</a:t>
            </a:r>
          </a:p>
          <a:p>
            <a:pPr marL="742950" indent="-742950" algn="just">
              <a:lnSpc>
                <a:spcPts val="4939"/>
              </a:lnSpc>
              <a:buFont typeface="+mj-lt"/>
              <a:buAutoNum type="arabicPeriod"/>
            </a:pP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Menjelaskan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proses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penghasilan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ammonia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melalui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Proses Haber.</a:t>
            </a:r>
          </a:p>
          <a:p>
            <a:pPr marL="742950" indent="-742950" algn="just">
              <a:lnSpc>
                <a:spcPts val="4939"/>
              </a:lnSpc>
              <a:buFont typeface="+mj-lt"/>
              <a:buAutoNum type="arabicPeriod"/>
            </a:pP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Menjelaskan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proses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penghasilan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asid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sulfurik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melalui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Proses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Sentuh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.</a:t>
            </a:r>
          </a:p>
          <a:p>
            <a:pPr marL="742950" indent="-742950" algn="just">
              <a:lnSpc>
                <a:spcPts val="4939"/>
              </a:lnSpc>
              <a:buFont typeface="+mj-lt"/>
              <a:buAutoNum type="arabicPeriod"/>
            </a:pP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Menyatakan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kegunaan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ammonia dan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asid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sulfurik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dalam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industri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dan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kehidupan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harian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.</a:t>
            </a:r>
          </a:p>
          <a:p>
            <a:pPr marL="742950" indent="-742950" algn="just">
              <a:lnSpc>
                <a:spcPts val="4939"/>
              </a:lnSpc>
              <a:buFont typeface="+mj-lt"/>
              <a:buAutoNum type="arabicPeriod"/>
            </a:pP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Membincangkan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isu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keselamatan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dan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kesan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bahan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kimia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industri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terhadap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alam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528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sekitar</a:t>
            </a:r>
            <a:r>
              <a:rPr lang="en-US" sz="3528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2886514" y="4274503"/>
            <a:ext cx="4290707" cy="11548820"/>
          </a:xfrm>
          <a:custGeom>
            <a:avLst/>
            <a:gdLst/>
            <a:ahLst/>
            <a:cxnLst/>
            <a:rect l="l" t="t" r="r" b="b"/>
            <a:pathLst>
              <a:path w="4290707" h="11548820">
                <a:moveTo>
                  <a:pt x="0" y="0"/>
                </a:moveTo>
                <a:lnTo>
                  <a:pt x="4290708" y="0"/>
                </a:lnTo>
                <a:lnTo>
                  <a:pt x="4290708" y="11548819"/>
                </a:lnTo>
                <a:lnTo>
                  <a:pt x="0" y="115488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746446">
            <a:off x="804315" y="1663782"/>
            <a:ext cx="4247079" cy="124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8"/>
              </a:lnSpc>
            </a:pPr>
            <a:r>
              <a:rPr lang="en-US" sz="5351" spc="58" dirty="0" err="1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Objektif</a:t>
            </a:r>
            <a:r>
              <a:rPr lang="en-US" sz="5351" spc="58" dirty="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  <a:r>
              <a:rPr lang="en-US" sz="5351" spc="58" dirty="0" err="1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Pembelajaran</a:t>
            </a:r>
            <a:r>
              <a:rPr lang="en-US" sz="5351" spc="58" dirty="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097000" y="4141141"/>
            <a:ext cx="3644396" cy="10756028"/>
          </a:xfrm>
          <a:custGeom>
            <a:avLst/>
            <a:gdLst/>
            <a:ahLst/>
            <a:cxnLst/>
            <a:rect l="l" t="t" r="r" b="b"/>
            <a:pathLst>
              <a:path w="5244596" h="12280029">
                <a:moveTo>
                  <a:pt x="0" y="0"/>
                </a:moveTo>
                <a:lnTo>
                  <a:pt x="5244596" y="0"/>
                </a:lnTo>
                <a:lnTo>
                  <a:pt x="5244596" y="12280030"/>
                </a:lnTo>
                <a:lnTo>
                  <a:pt x="0" y="122800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19200" y="2316640"/>
            <a:ext cx="12479566" cy="7202515"/>
          </a:xfrm>
          <a:custGeom>
            <a:avLst/>
            <a:gdLst/>
            <a:ahLst/>
            <a:cxnLst/>
            <a:rect l="l" t="t" r="r" b="b"/>
            <a:pathLst>
              <a:path w="10234479" h="7202515">
                <a:moveTo>
                  <a:pt x="0" y="0"/>
                </a:moveTo>
                <a:lnTo>
                  <a:pt x="10234479" y="0"/>
                </a:lnTo>
                <a:lnTo>
                  <a:pt x="10234479" y="7202514"/>
                </a:lnTo>
                <a:lnTo>
                  <a:pt x="0" y="72025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767845"/>
            <a:ext cx="7787874" cy="1249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08"/>
              </a:lnSpc>
            </a:pPr>
            <a:r>
              <a:rPr lang="fi-FI" sz="5351" spc="58" dirty="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Kegunaan dan Penghasilan Bahan Kimia</a:t>
            </a:r>
            <a:endParaRPr lang="en-US" sz="5351" spc="58" dirty="0">
              <a:solidFill>
                <a:srgbClr val="FFFFFF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D87C75C9-0884-4255-9EB4-B1C1AA892EF0}"/>
              </a:ext>
            </a:extLst>
          </p:cNvPr>
          <p:cNvSpPr txBox="1"/>
          <p:nvPr/>
        </p:nvSpPr>
        <p:spPr>
          <a:xfrm>
            <a:off x="2653869" y="3162300"/>
            <a:ext cx="9610227" cy="5111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17"/>
              </a:lnSpc>
            </a:pP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Industri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kimia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memainkan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peranan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penting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dalam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pembangunan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ekonomi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sesebuah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negara. Antara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bahan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kimia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penting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yang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digunakan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dalam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industri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termasuk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:   </a:t>
            </a:r>
          </a:p>
          <a:p>
            <a:pPr algn="just">
              <a:lnSpc>
                <a:spcPts val="4017"/>
              </a:lnSpc>
            </a:pP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</a:p>
          <a:p>
            <a:pPr marL="457200" indent="-457200" algn="just">
              <a:lnSpc>
                <a:spcPts val="4017"/>
              </a:lnSpc>
              <a:buFont typeface="Arial" panose="020B0604020202020204" pitchFamily="34" charset="0"/>
              <a:buChar char="•"/>
            </a:pP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Ammonia (NH₃)    </a:t>
            </a:r>
          </a:p>
          <a:p>
            <a:pPr marL="457200" indent="-457200" algn="l">
              <a:lnSpc>
                <a:spcPts val="4017"/>
              </a:lnSpc>
              <a:buFont typeface="Arial" panose="020B0604020202020204" pitchFamily="34" charset="0"/>
              <a:buChar char="•"/>
            </a:pP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Asid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sulfurik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(H₂SO₄)    </a:t>
            </a:r>
          </a:p>
          <a:p>
            <a:pPr marL="457200" indent="-457200" algn="l">
              <a:lnSpc>
                <a:spcPts val="4017"/>
              </a:lnSpc>
              <a:buFont typeface="Arial" panose="020B0604020202020204" pitchFamily="34" charset="0"/>
              <a:buChar char="•"/>
            </a:pP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Asid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nitrik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(HNO₃)    </a:t>
            </a:r>
          </a:p>
          <a:p>
            <a:pPr marL="457200" indent="-457200" algn="l">
              <a:lnSpc>
                <a:spcPts val="4017"/>
              </a:lnSpc>
              <a:buFont typeface="Arial" panose="020B0604020202020204" pitchFamily="34" charset="0"/>
              <a:buChar char="•"/>
            </a:pP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Natrium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hidroksida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(NaOH)    </a:t>
            </a:r>
          </a:p>
          <a:p>
            <a:pPr marL="457200" indent="-457200" algn="l">
              <a:lnSpc>
                <a:spcPts val="4017"/>
              </a:lnSpc>
              <a:buFont typeface="Arial" panose="020B0604020202020204" pitchFamily="34" charset="0"/>
              <a:buChar char="•"/>
            </a:pP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Klorin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(Cl₂)    </a:t>
            </a:r>
          </a:p>
          <a:p>
            <a:pPr marL="457200" indent="-457200" algn="l">
              <a:lnSpc>
                <a:spcPts val="4017"/>
              </a:lnSpc>
              <a:buFont typeface="Arial" panose="020B0604020202020204" pitchFamily="34" charset="0"/>
              <a:buChar char="•"/>
            </a:pP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Etilena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(C₂H₄)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69584" y="7611777"/>
            <a:ext cx="23526946" cy="4048595"/>
          </a:xfrm>
          <a:custGeom>
            <a:avLst/>
            <a:gdLst/>
            <a:ahLst/>
            <a:cxnLst/>
            <a:rect l="l" t="t" r="r" b="b"/>
            <a:pathLst>
              <a:path w="23526946" h="4048595">
                <a:moveTo>
                  <a:pt x="0" y="0"/>
                </a:moveTo>
                <a:lnTo>
                  <a:pt x="23526946" y="0"/>
                </a:lnTo>
                <a:lnTo>
                  <a:pt x="23526946" y="4048595"/>
                </a:lnTo>
                <a:lnTo>
                  <a:pt x="0" y="4048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5" name="Freeform 5"/>
          <p:cNvSpPr/>
          <p:nvPr/>
        </p:nvSpPr>
        <p:spPr>
          <a:xfrm>
            <a:off x="804357" y="2758010"/>
            <a:ext cx="8037023" cy="6271690"/>
          </a:xfrm>
          <a:custGeom>
            <a:avLst/>
            <a:gdLst/>
            <a:ahLst/>
            <a:cxnLst/>
            <a:rect l="l" t="t" r="r" b="b"/>
            <a:pathLst>
              <a:path w="7388202" h="5199447">
                <a:moveTo>
                  <a:pt x="0" y="0"/>
                </a:moveTo>
                <a:lnTo>
                  <a:pt x="7388203" y="0"/>
                </a:lnTo>
                <a:lnTo>
                  <a:pt x="7388203" y="5199448"/>
                </a:lnTo>
                <a:lnTo>
                  <a:pt x="0" y="5199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397650" y="2758009"/>
            <a:ext cx="8037023" cy="6271689"/>
          </a:xfrm>
          <a:custGeom>
            <a:avLst/>
            <a:gdLst/>
            <a:ahLst/>
            <a:cxnLst/>
            <a:rect l="l" t="t" r="r" b="b"/>
            <a:pathLst>
              <a:path w="7388202" h="5199447">
                <a:moveTo>
                  <a:pt x="0" y="0"/>
                </a:moveTo>
                <a:lnTo>
                  <a:pt x="7388202" y="0"/>
                </a:lnTo>
                <a:lnTo>
                  <a:pt x="7388202" y="5199448"/>
                </a:lnTo>
                <a:lnTo>
                  <a:pt x="0" y="5199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11319" y="6124166"/>
            <a:ext cx="1441352" cy="2861245"/>
          </a:xfrm>
          <a:custGeom>
            <a:avLst/>
            <a:gdLst/>
            <a:ahLst/>
            <a:cxnLst/>
            <a:rect l="l" t="t" r="r" b="b"/>
            <a:pathLst>
              <a:path w="1441352" h="2861245">
                <a:moveTo>
                  <a:pt x="0" y="0"/>
                </a:moveTo>
                <a:lnTo>
                  <a:pt x="1441352" y="0"/>
                </a:lnTo>
                <a:lnTo>
                  <a:pt x="1441352" y="2861245"/>
                </a:lnTo>
                <a:lnTo>
                  <a:pt x="0" y="28612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364704" y="403930"/>
            <a:ext cx="12065891" cy="963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6"/>
              </a:lnSpc>
            </a:pPr>
            <a:r>
              <a:rPr lang="fi-FI" sz="4800" spc="102" dirty="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Kegunaan dan Penghasilan Bahan Kimia Penting</a:t>
            </a:r>
            <a:endParaRPr lang="en-US" sz="4800" spc="102" dirty="0">
              <a:solidFill>
                <a:srgbClr val="FFFFFF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85017" y="3135871"/>
            <a:ext cx="6709096" cy="4980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Penghasilan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:    </a:t>
            </a:r>
          </a:p>
          <a:p>
            <a:pPr algn="l">
              <a:lnSpc>
                <a:spcPts val="3920"/>
              </a:lnSpc>
            </a:pP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Proses Haber        </a:t>
            </a:r>
          </a:p>
          <a:p>
            <a:pPr marL="457200" indent="-457200" algn="l">
              <a:lnSpc>
                <a:spcPts val="392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Gas nitrogen (N₂) dan gas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hidrogen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(H₂)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dicampurkan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dalam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nisbah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1:3.        </a:t>
            </a:r>
          </a:p>
          <a:p>
            <a:pPr marL="457200" indent="-457200" algn="l">
              <a:lnSpc>
                <a:spcPts val="392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Suhu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: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Sekitar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450°C.        </a:t>
            </a:r>
          </a:p>
          <a:p>
            <a:pPr marL="457200" indent="-457200" algn="l">
              <a:lnSpc>
                <a:spcPts val="392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Tekanan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tinggi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: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Sekitar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200 atm.        </a:t>
            </a:r>
          </a:p>
          <a:p>
            <a:pPr marL="457200" indent="-457200" algn="l">
              <a:lnSpc>
                <a:spcPts val="392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Pemangkin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: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Besi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(Fe).       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Persamaan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:        </a:t>
            </a:r>
          </a:p>
          <a:p>
            <a:pPr marL="457200" indent="-457200" algn="l">
              <a:lnSpc>
                <a:spcPts val="392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N₂</a:t>
            </a:r>
            <a:r>
              <a:rPr lang="en-US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(g)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+ 3H</a:t>
            </a:r>
            <a:r>
              <a:rPr lang="en-US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2(g) 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⇌ 2NH</a:t>
            </a:r>
            <a:r>
              <a:rPr lang="en-US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3(g) </a:t>
            </a:r>
          </a:p>
          <a:p>
            <a:pPr lvl="1">
              <a:lnSpc>
                <a:spcPts val="3920"/>
              </a:lnSpc>
            </a:pP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				(</a:t>
            </a:r>
            <a:r>
              <a:rPr lang="el-GR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Δ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H = −92 kJ/mol)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36836" y="3508597"/>
            <a:ext cx="6346774" cy="4085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17"/>
              </a:lnSpc>
            </a:pP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Kegunaan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:    </a:t>
            </a:r>
          </a:p>
          <a:p>
            <a:pPr marL="457200" indent="-457200" algn="l">
              <a:lnSpc>
                <a:spcPts val="4017"/>
              </a:lnSpc>
              <a:buFont typeface="Arial" panose="020B0604020202020204" pitchFamily="34" charset="0"/>
              <a:buChar char="•"/>
            </a:pP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Baja nitrogen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seperti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ammonium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nitrat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dan ammonium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sulfat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.    </a:t>
            </a:r>
          </a:p>
          <a:p>
            <a:pPr marL="457200" indent="-457200" algn="l">
              <a:lnSpc>
                <a:spcPts val="4017"/>
              </a:lnSpc>
              <a:buFont typeface="Arial" panose="020B0604020202020204" pitchFamily="34" charset="0"/>
              <a:buChar char="•"/>
            </a:pP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Penghasilan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bahan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letupan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.    </a:t>
            </a:r>
          </a:p>
          <a:p>
            <a:pPr marL="457200" indent="-457200" algn="l">
              <a:lnSpc>
                <a:spcPts val="4017"/>
              </a:lnSpc>
              <a:buFont typeface="Arial" panose="020B0604020202020204" pitchFamily="34" charset="0"/>
              <a:buChar char="•"/>
            </a:pP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Pembuatan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serat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sintetik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(nylon).    </a:t>
            </a:r>
          </a:p>
          <a:p>
            <a:pPr marL="457200" indent="-457200" algn="l">
              <a:lnSpc>
                <a:spcPts val="4017"/>
              </a:lnSpc>
              <a:buFont typeface="Arial" panose="020B0604020202020204" pitchFamily="34" charset="0"/>
              <a:buChar char="•"/>
            </a:pP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Bahan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penyejuk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dalam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sistem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penyejukan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.    </a:t>
            </a:r>
          </a:p>
          <a:p>
            <a:pPr marL="457200" indent="-457200" algn="l">
              <a:lnSpc>
                <a:spcPts val="4017"/>
              </a:lnSpc>
              <a:buFont typeface="Arial" panose="020B0604020202020204" pitchFamily="34" charset="0"/>
              <a:buChar char="•"/>
            </a:pP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Bahan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asas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dalam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industri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69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kimia</a:t>
            </a:r>
            <a:r>
              <a:rPr lang="en-US" sz="2869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.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D528EA6-FB12-4C9C-8A43-3B974F0D7128}"/>
              </a:ext>
            </a:extLst>
          </p:cNvPr>
          <p:cNvSpPr txBox="1"/>
          <p:nvPr/>
        </p:nvSpPr>
        <p:spPr>
          <a:xfrm>
            <a:off x="786114" y="1266941"/>
            <a:ext cx="3826211" cy="900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76"/>
              </a:lnSpc>
            </a:pPr>
            <a:r>
              <a:rPr lang="en-US" sz="3200" spc="102" dirty="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(a) Ammonia (NH₃)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C88155-9457-4E13-9BB0-5FAD7B3FB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67" y="8345047"/>
            <a:ext cx="2590800" cy="1762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69584" y="7611777"/>
            <a:ext cx="23526946" cy="4048595"/>
          </a:xfrm>
          <a:custGeom>
            <a:avLst/>
            <a:gdLst/>
            <a:ahLst/>
            <a:cxnLst/>
            <a:rect l="l" t="t" r="r" b="b"/>
            <a:pathLst>
              <a:path w="23526946" h="4048595">
                <a:moveTo>
                  <a:pt x="0" y="0"/>
                </a:moveTo>
                <a:lnTo>
                  <a:pt x="23526946" y="0"/>
                </a:lnTo>
                <a:lnTo>
                  <a:pt x="23526946" y="4048595"/>
                </a:lnTo>
                <a:lnTo>
                  <a:pt x="0" y="4048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66726" y="2758010"/>
            <a:ext cx="8933440" cy="7871890"/>
          </a:xfrm>
          <a:custGeom>
            <a:avLst/>
            <a:gdLst/>
            <a:ahLst/>
            <a:cxnLst/>
            <a:rect l="l" t="t" r="r" b="b"/>
            <a:pathLst>
              <a:path w="7388202" h="5199447">
                <a:moveTo>
                  <a:pt x="0" y="0"/>
                </a:moveTo>
                <a:lnTo>
                  <a:pt x="7388203" y="0"/>
                </a:lnTo>
                <a:lnTo>
                  <a:pt x="7388203" y="5199448"/>
                </a:lnTo>
                <a:lnTo>
                  <a:pt x="0" y="5199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631563" y="2758010"/>
            <a:ext cx="8189711" cy="7871890"/>
          </a:xfrm>
          <a:custGeom>
            <a:avLst/>
            <a:gdLst/>
            <a:ahLst/>
            <a:cxnLst/>
            <a:rect l="l" t="t" r="r" b="b"/>
            <a:pathLst>
              <a:path w="7388202" h="5199447">
                <a:moveTo>
                  <a:pt x="0" y="0"/>
                </a:moveTo>
                <a:lnTo>
                  <a:pt x="7388202" y="0"/>
                </a:lnTo>
                <a:lnTo>
                  <a:pt x="7388202" y="5199448"/>
                </a:lnTo>
                <a:lnTo>
                  <a:pt x="0" y="5199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79921" y="7573677"/>
            <a:ext cx="1441352" cy="2861245"/>
          </a:xfrm>
          <a:custGeom>
            <a:avLst/>
            <a:gdLst/>
            <a:ahLst/>
            <a:cxnLst/>
            <a:rect l="l" t="t" r="r" b="b"/>
            <a:pathLst>
              <a:path w="1441352" h="2861245">
                <a:moveTo>
                  <a:pt x="0" y="0"/>
                </a:moveTo>
                <a:lnTo>
                  <a:pt x="1441352" y="0"/>
                </a:lnTo>
                <a:lnTo>
                  <a:pt x="1441352" y="2861245"/>
                </a:lnTo>
                <a:lnTo>
                  <a:pt x="0" y="28612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364704" y="403930"/>
            <a:ext cx="12065891" cy="963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1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10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Kegunaan dan Penghasilan Bahan Kimia Penting</a:t>
            </a:r>
            <a:endParaRPr kumimoji="0" lang="en-US" sz="4800" b="0" i="0" u="none" strike="noStrike" kern="1200" cap="none" spc="10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99958" y="3194486"/>
            <a:ext cx="7231385" cy="648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Penghasilan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:    </a:t>
            </a:r>
          </a:p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Proses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Sentuh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Tiga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langkah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utama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:            </a:t>
            </a:r>
          </a:p>
          <a:p>
            <a:pPr marL="514350" marR="0" lvl="0" indent="-51435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Pembakaran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sulfur (S)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kepada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sulfur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dioksida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(SO₂).            </a:t>
            </a:r>
          </a:p>
          <a:p>
            <a:pPr marR="0" lvl="0" algn="ctr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(s)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+ 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2(g)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→ SO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2(g) </a:t>
            </a:r>
          </a:p>
          <a:p>
            <a:pPr marL="457200" marR="0" lvl="0" indent="-45720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Pengoksidaan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SO₂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kepada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sulfur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trioksida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(SO₃)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dengan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pemangkin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vanadium(V)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oksida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(V₂O₅).            </a:t>
            </a:r>
          </a:p>
          <a:p>
            <a:pPr marR="0" lvl="0" algn="ctr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2SO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2(g)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+ 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2(g)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⇌ 2SO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3(g) </a:t>
            </a:r>
          </a:p>
          <a:p>
            <a:pPr marL="457200" marR="0" lvl="0" indent="-45720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Tindak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balas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SO₃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dengan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air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untuk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menghasilkan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H₂SO₄. </a:t>
            </a:r>
          </a:p>
          <a:p>
            <a:pPr marR="0" lvl="0" algn="ctr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SO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3​(g)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+ 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​O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(l)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→ 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2​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SO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4​(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aq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53031" y="3622904"/>
            <a:ext cx="6346774" cy="5624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Kegunaan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:    </a:t>
            </a:r>
          </a:p>
          <a:p>
            <a:pPr marL="457200" marR="0" lvl="0" indent="-457200" algn="l" defTabSz="914400" rtl="0" eaLnBrk="1" fontAlgn="auto" latinLnBrk="0" hangingPunct="1">
              <a:lnSpc>
                <a:spcPts val="40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Penghasilan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baja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seperti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superfosfat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ts val="40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Industri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bateri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kereta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(</a:t>
            </a: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asid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sulfurik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cair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).</a:t>
            </a:r>
          </a:p>
          <a:p>
            <a:pPr marL="457200" marR="0" lvl="0" indent="-457200" algn="l" defTabSz="914400" rtl="0" eaLnBrk="1" fontAlgn="auto" latinLnBrk="0" hangingPunct="1">
              <a:lnSpc>
                <a:spcPts val="40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Penghasilan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detergen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dan </a:t>
            </a: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bahan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pencuci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ts val="40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Dalam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proses </a:t>
            </a: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penapisan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petroleum.</a:t>
            </a:r>
          </a:p>
          <a:p>
            <a:pPr marL="457200" marR="0" lvl="0" indent="-457200" algn="l" defTabSz="914400" rtl="0" eaLnBrk="1" fontAlgn="auto" latinLnBrk="0" hangingPunct="1">
              <a:lnSpc>
                <a:spcPts val="40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Sebagai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agen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6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pengering</a:t>
            </a:r>
            <a:r>
              <a:rPr kumimoji="0" lang="en-US" sz="286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(dehydrating agent).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D528EA6-FB12-4C9C-8A43-3B974F0D7128}"/>
              </a:ext>
            </a:extLst>
          </p:cNvPr>
          <p:cNvSpPr txBox="1"/>
          <p:nvPr/>
        </p:nvSpPr>
        <p:spPr>
          <a:xfrm>
            <a:off x="786114" y="1266941"/>
            <a:ext cx="5157486" cy="900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1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(b) </a:t>
            </a:r>
            <a:r>
              <a:rPr kumimoji="0" lang="en-US" sz="3200" b="0" i="0" u="none" strike="noStrike" kern="1200" cap="none" spc="102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Asid</a:t>
            </a:r>
            <a:r>
              <a:rPr kumimoji="0" lang="en-US" sz="3200" b="0" i="0" u="none" strike="noStrike" kern="1200" cap="none" spc="10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</a:t>
            </a:r>
            <a:r>
              <a:rPr kumimoji="0" lang="en-US" sz="3200" b="0" i="0" u="none" strike="noStrike" kern="1200" cap="none" spc="102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Sulfurik</a:t>
            </a:r>
            <a:r>
              <a:rPr kumimoji="0" lang="en-US" sz="3200" b="0" i="0" u="none" strike="noStrike" kern="1200" cap="none" spc="10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(H₂SO₄)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076E7D-A510-4B43-9698-B6875532F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25" y="237249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05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2600" y="7649843"/>
            <a:ext cx="23526946" cy="4048595"/>
          </a:xfrm>
          <a:custGeom>
            <a:avLst/>
            <a:gdLst/>
            <a:ahLst/>
            <a:cxnLst/>
            <a:rect l="l" t="t" r="r" b="b"/>
            <a:pathLst>
              <a:path w="23526946" h="4048595">
                <a:moveTo>
                  <a:pt x="0" y="0"/>
                </a:moveTo>
                <a:lnTo>
                  <a:pt x="23526946" y="0"/>
                </a:lnTo>
                <a:lnTo>
                  <a:pt x="23526946" y="4048595"/>
                </a:lnTo>
                <a:lnTo>
                  <a:pt x="0" y="4048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383000" y="2843880"/>
            <a:ext cx="1441352" cy="2861245"/>
          </a:xfrm>
          <a:custGeom>
            <a:avLst/>
            <a:gdLst/>
            <a:ahLst/>
            <a:cxnLst/>
            <a:rect l="l" t="t" r="r" b="b"/>
            <a:pathLst>
              <a:path w="1441352" h="2861245">
                <a:moveTo>
                  <a:pt x="0" y="0"/>
                </a:moveTo>
                <a:lnTo>
                  <a:pt x="1441352" y="0"/>
                </a:lnTo>
                <a:lnTo>
                  <a:pt x="1441352" y="2861245"/>
                </a:lnTo>
                <a:lnTo>
                  <a:pt x="0" y="28612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364704" y="403930"/>
            <a:ext cx="12065891" cy="963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1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10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Kegunaan dan Penghasilan Bahan Kimia Penting</a:t>
            </a:r>
            <a:endParaRPr kumimoji="0" lang="en-US" sz="4800" b="0" i="0" u="none" strike="noStrike" kern="1200" cap="none" spc="10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D528EA6-FB12-4C9C-8A43-3B974F0D7128}"/>
              </a:ext>
            </a:extLst>
          </p:cNvPr>
          <p:cNvSpPr txBox="1"/>
          <p:nvPr/>
        </p:nvSpPr>
        <p:spPr>
          <a:xfrm>
            <a:off x="786114" y="1266941"/>
            <a:ext cx="6681486" cy="904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1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10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(c) Bahan Kimia Lain dalam Industri</a:t>
            </a:r>
            <a:endParaRPr kumimoji="0" lang="en-US" sz="3200" b="0" i="0" u="none" strike="noStrike" kern="1200" cap="none" spc="10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CFBFCB-5196-459B-A089-0F115810D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721783"/>
              </p:ext>
            </p:extLst>
          </p:nvPr>
        </p:nvGraphicFramePr>
        <p:xfrm>
          <a:off x="2162902" y="2990647"/>
          <a:ext cx="13971721" cy="3840480"/>
        </p:xfrm>
        <a:graphic>
          <a:graphicData uri="http://schemas.openxmlformats.org/drawingml/2006/table">
            <a:tbl>
              <a:tblPr>
                <a:solidFill>
                  <a:schemeClr val="accent3">
                    <a:lumMod val="20000"/>
                    <a:lumOff val="80000"/>
                  </a:schemeClr>
                </a:solidFill>
                <a:tableStyleId>{BC89EF96-8CEA-46FF-86C4-4CE0E7609802}</a:tableStyleId>
              </a:tblPr>
              <a:tblGrid>
                <a:gridCol w="6112628">
                  <a:extLst>
                    <a:ext uri="{9D8B030D-6E8A-4147-A177-3AD203B41FA5}">
                      <a16:colId xmlns:a16="http://schemas.microsoft.com/office/drawing/2014/main" val="974839766"/>
                    </a:ext>
                  </a:extLst>
                </a:gridCol>
                <a:gridCol w="7859093">
                  <a:extLst>
                    <a:ext uri="{9D8B030D-6E8A-4147-A177-3AD203B41FA5}">
                      <a16:colId xmlns:a16="http://schemas.microsoft.com/office/drawing/2014/main" val="15329365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600" b="1" dirty="0" err="1">
                          <a:solidFill>
                            <a:schemeClr val="tx1"/>
                          </a:solidFill>
                        </a:rPr>
                        <a:t>Bahan</a:t>
                      </a:r>
                      <a:r>
                        <a:rPr lang="en-ID" sz="3600" b="1" dirty="0">
                          <a:solidFill>
                            <a:schemeClr val="tx1"/>
                          </a:solidFill>
                        </a:rPr>
                        <a:t> Kimia</a:t>
                      </a:r>
                      <a:endParaRPr lang="en-ID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 b="1" dirty="0" err="1">
                          <a:solidFill>
                            <a:schemeClr val="tx1"/>
                          </a:solidFill>
                        </a:rPr>
                        <a:t>Kegunaan</a:t>
                      </a:r>
                      <a:endParaRPr lang="en-ID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970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 b="0" dirty="0" err="1">
                          <a:solidFill>
                            <a:schemeClr val="tx1"/>
                          </a:solidFill>
                        </a:rPr>
                        <a:t>Asid</a:t>
                      </a:r>
                      <a:r>
                        <a:rPr lang="en-ID" sz="3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3600" b="0" dirty="0" err="1">
                          <a:solidFill>
                            <a:schemeClr val="tx1"/>
                          </a:solidFill>
                        </a:rPr>
                        <a:t>nitrik</a:t>
                      </a:r>
                      <a:r>
                        <a:rPr lang="en-ID" sz="3600" b="0" dirty="0">
                          <a:solidFill>
                            <a:schemeClr val="tx1"/>
                          </a:solidFill>
                        </a:rPr>
                        <a:t> (HNO₃)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dirty="0" err="1">
                          <a:solidFill>
                            <a:schemeClr val="tx1"/>
                          </a:solidFill>
                        </a:rPr>
                        <a:t>Pembuatan</a:t>
                      </a:r>
                      <a:r>
                        <a:rPr lang="en-ID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3600" dirty="0" err="1">
                          <a:solidFill>
                            <a:schemeClr val="tx1"/>
                          </a:solidFill>
                        </a:rPr>
                        <a:t>baja</a:t>
                      </a:r>
                      <a:r>
                        <a:rPr lang="en-ID" sz="3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ID" sz="3600" dirty="0" err="1">
                          <a:solidFill>
                            <a:schemeClr val="tx1"/>
                          </a:solidFill>
                        </a:rPr>
                        <a:t>bahan</a:t>
                      </a:r>
                      <a:r>
                        <a:rPr lang="en-ID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3600" dirty="0" err="1">
                          <a:solidFill>
                            <a:schemeClr val="tx1"/>
                          </a:solidFill>
                        </a:rPr>
                        <a:t>letupan</a:t>
                      </a:r>
                      <a:endParaRPr lang="en-ID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181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 b="0" dirty="0" err="1">
                          <a:solidFill>
                            <a:schemeClr val="tx1"/>
                          </a:solidFill>
                        </a:rPr>
                        <a:t>Klorin</a:t>
                      </a:r>
                      <a:r>
                        <a:rPr lang="en-ID" sz="3600" b="0" dirty="0">
                          <a:solidFill>
                            <a:schemeClr val="tx1"/>
                          </a:solidFill>
                        </a:rPr>
                        <a:t> (Cl₂)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dirty="0" err="1">
                          <a:solidFill>
                            <a:schemeClr val="tx1"/>
                          </a:solidFill>
                        </a:rPr>
                        <a:t>Pembasmi</a:t>
                      </a:r>
                      <a:r>
                        <a:rPr lang="en-ID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3600" dirty="0" err="1">
                          <a:solidFill>
                            <a:schemeClr val="tx1"/>
                          </a:solidFill>
                        </a:rPr>
                        <a:t>kuman</a:t>
                      </a:r>
                      <a:r>
                        <a:rPr lang="en-ID" sz="3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ID" sz="3600" dirty="0" err="1">
                          <a:solidFill>
                            <a:schemeClr val="tx1"/>
                          </a:solidFill>
                        </a:rPr>
                        <a:t>peluntur</a:t>
                      </a:r>
                      <a:r>
                        <a:rPr lang="en-ID" sz="3600" dirty="0">
                          <a:solidFill>
                            <a:schemeClr val="tx1"/>
                          </a:solidFill>
                        </a:rPr>
                        <a:t>, PVC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109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 b="0" dirty="0">
                          <a:solidFill>
                            <a:schemeClr val="tx1"/>
                          </a:solidFill>
                        </a:rPr>
                        <a:t>Natrium </a:t>
                      </a:r>
                      <a:r>
                        <a:rPr lang="en-ID" sz="3600" b="0" dirty="0" err="1">
                          <a:solidFill>
                            <a:schemeClr val="tx1"/>
                          </a:solidFill>
                        </a:rPr>
                        <a:t>hidroksida</a:t>
                      </a:r>
                      <a:r>
                        <a:rPr lang="en-ID" sz="3600" b="0" dirty="0">
                          <a:solidFill>
                            <a:schemeClr val="tx1"/>
                          </a:solidFill>
                        </a:rPr>
                        <a:t> (NaOH)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dirty="0" err="1">
                          <a:solidFill>
                            <a:schemeClr val="tx1"/>
                          </a:solidFill>
                        </a:rPr>
                        <a:t>Sabun</a:t>
                      </a:r>
                      <a:r>
                        <a:rPr lang="en-ID" sz="3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ID" sz="3600" dirty="0" err="1">
                          <a:solidFill>
                            <a:schemeClr val="tx1"/>
                          </a:solidFill>
                        </a:rPr>
                        <a:t>detergen</a:t>
                      </a:r>
                      <a:r>
                        <a:rPr lang="en-ID" sz="3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ID" sz="3600" dirty="0" err="1">
                          <a:solidFill>
                            <a:schemeClr val="tx1"/>
                          </a:solidFill>
                        </a:rPr>
                        <a:t>penapisan</a:t>
                      </a:r>
                      <a:r>
                        <a:rPr lang="en-ID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3600" dirty="0" err="1">
                          <a:solidFill>
                            <a:schemeClr val="tx1"/>
                          </a:solidFill>
                        </a:rPr>
                        <a:t>minyak</a:t>
                      </a:r>
                      <a:endParaRPr lang="en-ID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978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 b="0" dirty="0" err="1">
                          <a:solidFill>
                            <a:schemeClr val="tx1"/>
                          </a:solidFill>
                        </a:rPr>
                        <a:t>Asid</a:t>
                      </a:r>
                      <a:r>
                        <a:rPr lang="en-ID" sz="3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3600" b="0" dirty="0" err="1">
                          <a:solidFill>
                            <a:schemeClr val="tx1"/>
                          </a:solidFill>
                        </a:rPr>
                        <a:t>etanoik</a:t>
                      </a:r>
                      <a:r>
                        <a:rPr lang="en-ID" sz="3600" b="0" dirty="0">
                          <a:solidFill>
                            <a:schemeClr val="tx1"/>
                          </a:solidFill>
                        </a:rPr>
                        <a:t> (CH₃COOH)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dirty="0">
                          <a:solidFill>
                            <a:schemeClr val="tx1"/>
                          </a:solidFill>
                        </a:rPr>
                        <a:t>Cuka </a:t>
                      </a:r>
                      <a:r>
                        <a:rPr lang="en-ID" sz="3600" dirty="0" err="1">
                          <a:solidFill>
                            <a:schemeClr val="tx1"/>
                          </a:solidFill>
                        </a:rPr>
                        <a:t>makanan</a:t>
                      </a:r>
                      <a:r>
                        <a:rPr lang="en-ID" sz="3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ID" sz="3600" dirty="0" err="1">
                          <a:solidFill>
                            <a:schemeClr val="tx1"/>
                          </a:solidFill>
                        </a:rPr>
                        <a:t>pengawet</a:t>
                      </a:r>
                      <a:endParaRPr lang="en-ID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04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 b="0" dirty="0" err="1">
                          <a:solidFill>
                            <a:schemeClr val="tx1"/>
                          </a:solidFill>
                        </a:rPr>
                        <a:t>Etilena</a:t>
                      </a:r>
                      <a:r>
                        <a:rPr lang="en-ID" sz="3600" b="0" dirty="0">
                          <a:solidFill>
                            <a:schemeClr val="tx1"/>
                          </a:solidFill>
                        </a:rPr>
                        <a:t> (C₂H₄)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dirty="0" err="1">
                          <a:solidFill>
                            <a:schemeClr val="tx1"/>
                          </a:solidFill>
                        </a:rPr>
                        <a:t>Pembuatan</a:t>
                      </a:r>
                      <a:r>
                        <a:rPr lang="en-ID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3600" dirty="0" err="1">
                          <a:solidFill>
                            <a:schemeClr val="tx1"/>
                          </a:solidFill>
                        </a:rPr>
                        <a:t>plastik</a:t>
                      </a:r>
                      <a:r>
                        <a:rPr lang="en-ID" sz="36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ID" sz="3600" dirty="0" err="1">
                          <a:solidFill>
                            <a:schemeClr val="tx1"/>
                          </a:solidFill>
                        </a:rPr>
                        <a:t>polietena</a:t>
                      </a:r>
                      <a:r>
                        <a:rPr lang="en-ID" sz="3600" dirty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en-ID" sz="3600" dirty="0" err="1">
                          <a:solidFill>
                            <a:schemeClr val="tx1"/>
                          </a:solidFill>
                        </a:rPr>
                        <a:t>etanol</a:t>
                      </a:r>
                      <a:endParaRPr lang="en-ID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92343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8E74896-13E6-4214-B939-BEE81FB64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8" y="7258264"/>
            <a:ext cx="24669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1C0FF9-4CD9-4114-A5F3-2D976185D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19" y="7258264"/>
            <a:ext cx="2284418" cy="18994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12E071-EC4D-4BE1-9AFC-5A110324F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41" y="7484301"/>
            <a:ext cx="2857500" cy="160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9D42B5-5C26-441E-906E-EC225A1F1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48" y="7155880"/>
            <a:ext cx="2143125" cy="2143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D7DC28-7616-437D-BF6F-A0CB85EE77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845" y="7460253"/>
            <a:ext cx="28575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80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8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447800" y="876300"/>
            <a:ext cx="9906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i-FI" sz="4000" spc="144" dirty="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Isu Keselamatan dan Alam Sekitar Berkaitan Bahan Kimia Industri</a:t>
            </a:r>
            <a:r>
              <a:rPr lang="en-US" sz="4000" spc="144" dirty="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143000" y="2779359"/>
            <a:ext cx="13335000" cy="4733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6256" lvl="1" algn="l">
              <a:lnSpc>
                <a:spcPts val="3712"/>
              </a:lnSpc>
            </a:pPr>
            <a:r>
              <a:rPr lang="en-US" sz="32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Isu</a:t>
            </a:r>
            <a:r>
              <a:rPr lang="en-US" sz="32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Keselamatan</a:t>
            </a:r>
            <a:r>
              <a:rPr lang="en-US" sz="32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:    </a:t>
            </a:r>
          </a:p>
          <a:p>
            <a:pPr marL="286256" lvl="1" algn="l">
              <a:lnSpc>
                <a:spcPts val="3712"/>
              </a:lnSpc>
            </a:pPr>
            <a:endParaRPr lang="en-US" sz="2800" b="1" dirty="0">
              <a:solidFill>
                <a:srgbClr val="FFFFFF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743456" lvl="1" indent="-457200" algn="l">
              <a:lnSpc>
                <a:spcPts val="3712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Bahan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kimia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seperti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ammonia dan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asid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sulfurik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bersifat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menghakis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dan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toksik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.    </a:t>
            </a:r>
          </a:p>
          <a:p>
            <a:pPr marL="743456" lvl="1" indent="-457200" algn="l">
              <a:lnSpc>
                <a:spcPts val="3712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Kebocoran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bahan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kimia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boleh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membahayakan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pekerja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dan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penduduk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sekitar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.    </a:t>
            </a:r>
          </a:p>
          <a:p>
            <a:pPr marL="743456" lvl="1" indent="-457200" algn="l">
              <a:lnSpc>
                <a:spcPts val="3712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Kebakaran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dan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letupan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akibat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bahan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kimia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mudah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terbakar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.    </a:t>
            </a:r>
          </a:p>
          <a:p>
            <a:pPr marL="743456" lvl="1" indent="-457200" algn="l">
              <a:lnSpc>
                <a:spcPts val="3712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Penggunaan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Peralatan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Perlindungan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Diri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(PPE)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wajib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seperti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sarung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tangan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gogal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keselamatan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, dan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pakaian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khas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.    </a:t>
            </a:r>
          </a:p>
          <a:p>
            <a:pPr marL="743456" lvl="1" indent="-457200" algn="l">
              <a:lnSpc>
                <a:spcPts val="3712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Pemantauan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berterusan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dalam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kilang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melalui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sensor dan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sistem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amaran</a:t>
            </a:r>
            <a:r>
              <a:rPr lang="en-US" sz="28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A88C1-A777-4DD9-8EAC-AB7635E389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52"/>
          <a:stretch/>
        </p:blipFill>
        <p:spPr>
          <a:xfrm>
            <a:off x="9525000" y="7726029"/>
            <a:ext cx="4762500" cy="2200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F8590-BD6B-49DD-8108-44F783FEF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384" y="4000500"/>
            <a:ext cx="4591616" cy="3040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B75F39-59A7-4BAE-BFC0-09015B4DE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80"/>
          <a:stretch/>
        </p:blipFill>
        <p:spPr>
          <a:xfrm>
            <a:off x="3502480" y="7686416"/>
            <a:ext cx="4762500" cy="228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8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95400" y="1104900"/>
            <a:ext cx="9906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14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Isu Keselamatan dan Alam Sekitar Berkaitan Bahan Kimia Industri</a:t>
            </a:r>
            <a:r>
              <a:rPr kumimoji="0" lang="en-US" sz="4000" b="0" i="0" u="none" strike="noStrike" kern="1200" cap="none" spc="14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Chewy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90600" y="3075709"/>
            <a:ext cx="7467600" cy="5855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6256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Isu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Alam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Sekitar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:    </a:t>
            </a:r>
          </a:p>
          <a:p>
            <a:pPr marL="743456" marR="0" lvl="1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Pencemaran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udara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oleh gas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seperti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SO₂, NO₂, dan ammonia.    </a:t>
            </a:r>
          </a:p>
          <a:p>
            <a:pPr marL="743456" marR="0" lvl="1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Pencemaran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air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jika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sisa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bahan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kimia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dibuang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ke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sungai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tanpa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rawatan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.    </a:t>
            </a:r>
          </a:p>
          <a:p>
            <a:pPr marL="743456" marR="0" lvl="1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Hujan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asid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berpunca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dari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pelepasan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sulfur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dioksida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dan nitrogen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dioksida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.    </a:t>
            </a:r>
          </a:p>
          <a:p>
            <a:pPr marL="743456" marR="0" lvl="1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Pembuangan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sisa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toksik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memberi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kesan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jangka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panjang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kepada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ekosistem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4F282-9A3B-4F3D-85EA-2D968CA3B859}"/>
              </a:ext>
            </a:extLst>
          </p:cNvPr>
          <p:cNvSpPr txBox="1"/>
          <p:nvPr/>
        </p:nvSpPr>
        <p:spPr>
          <a:xfrm>
            <a:off x="9227126" y="3086100"/>
            <a:ext cx="7924800" cy="4562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6256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Langkah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Mitigasi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:    </a:t>
            </a:r>
          </a:p>
          <a:p>
            <a:pPr marL="743456" marR="0" lvl="1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Menggunakan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penapis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gas (scrubber) pada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cerobong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.    </a:t>
            </a:r>
          </a:p>
          <a:p>
            <a:pPr marL="743456" marR="0" lvl="1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Kitar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semula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sisa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bahan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kimia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bila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boleh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.    </a:t>
            </a:r>
          </a:p>
          <a:p>
            <a:pPr marL="743456" marR="0" lvl="1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Rawatan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air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sisa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kimia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sebelum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dilepaskan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.    </a:t>
            </a:r>
          </a:p>
          <a:p>
            <a:pPr marL="743456" marR="0" lvl="1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Pendidikan dan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latihan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keselamatan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berkala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kepada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pekerja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industri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old"/>
                <a:ea typeface="Nunito Bold"/>
                <a:cs typeface="Nunito Bold"/>
                <a:sym typeface="Nunito Bold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28DF5-E39A-4F49-8D2A-376393DF2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409" y="8137774"/>
            <a:ext cx="3131561" cy="2083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AA34CC-91B3-4449-9FE6-498D182D4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134" y="8142514"/>
            <a:ext cx="2772228" cy="20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9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77855" y="1134396"/>
            <a:ext cx="12065891" cy="112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6"/>
              </a:lnSpc>
            </a:pPr>
            <a:r>
              <a:rPr lang="en-US" sz="9291" spc="102" dirty="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KESIMPULAN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5" name="Freeform 5"/>
          <p:cNvSpPr/>
          <p:nvPr/>
        </p:nvSpPr>
        <p:spPr>
          <a:xfrm>
            <a:off x="-3569715" y="8398460"/>
            <a:ext cx="23526946" cy="4048595"/>
          </a:xfrm>
          <a:custGeom>
            <a:avLst/>
            <a:gdLst/>
            <a:ahLst/>
            <a:cxnLst/>
            <a:rect l="l" t="t" r="r" b="b"/>
            <a:pathLst>
              <a:path w="23526946" h="4048595">
                <a:moveTo>
                  <a:pt x="0" y="0"/>
                </a:moveTo>
                <a:lnTo>
                  <a:pt x="23526946" y="0"/>
                </a:lnTo>
                <a:lnTo>
                  <a:pt x="23526946" y="4048596"/>
                </a:lnTo>
                <a:lnTo>
                  <a:pt x="0" y="40485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38400" y="2499935"/>
            <a:ext cx="13305346" cy="6301165"/>
          </a:xfrm>
          <a:custGeom>
            <a:avLst/>
            <a:gdLst/>
            <a:ahLst/>
            <a:cxnLst/>
            <a:rect l="l" t="t" r="r" b="b"/>
            <a:pathLst>
              <a:path w="7333857" h="5159368">
                <a:moveTo>
                  <a:pt x="0" y="0"/>
                </a:moveTo>
                <a:lnTo>
                  <a:pt x="7333856" y="0"/>
                </a:lnTo>
                <a:lnTo>
                  <a:pt x="7333856" y="5159368"/>
                </a:lnTo>
                <a:lnTo>
                  <a:pt x="0" y="5159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708401" y="3150107"/>
            <a:ext cx="10388393" cy="4598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94"/>
              </a:lnSpc>
            </a:pP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Bahan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kimia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industri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seperti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ammonia dan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asid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sulfurik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adalah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penting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dalam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pelbagai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sektor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perindustrian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.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Walau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bagaimanapun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,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pengendalian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yang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tidak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selamat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dan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pembuangan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sisa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kimia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tanpa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rawatan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boleh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membawa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kesan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buruk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kepada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manusia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dan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alam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sekitar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. Oleh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itu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,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penggunaan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teknologi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yang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selamat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dan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mesra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alam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,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serta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pematuhan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terhadap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piawaian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keselamatan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adalah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penting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dalam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industri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kimia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moden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untuk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menjamin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keselamatan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,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kesihatan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dan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kelestarian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alam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53" b="1" dirty="0" err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sekitar</a:t>
            </a:r>
            <a:r>
              <a:rPr lang="en-US" sz="285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.</a:t>
            </a:r>
          </a:p>
        </p:txBody>
      </p:sp>
      <p:sp>
        <p:nvSpPr>
          <p:cNvPr id="9" name="Freeform 9"/>
          <p:cNvSpPr/>
          <p:nvPr/>
        </p:nvSpPr>
        <p:spPr>
          <a:xfrm>
            <a:off x="674602" y="-960659"/>
            <a:ext cx="2280607" cy="5406612"/>
          </a:xfrm>
          <a:custGeom>
            <a:avLst/>
            <a:gdLst/>
            <a:ahLst/>
            <a:cxnLst/>
            <a:rect l="l" t="t" r="r" b="b"/>
            <a:pathLst>
              <a:path w="2280607" h="5406612">
                <a:moveTo>
                  <a:pt x="0" y="0"/>
                </a:moveTo>
                <a:lnTo>
                  <a:pt x="2280607" y="0"/>
                </a:lnTo>
                <a:lnTo>
                  <a:pt x="2280607" y="5406612"/>
                </a:lnTo>
                <a:lnTo>
                  <a:pt x="0" y="54066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978693" y="-960659"/>
            <a:ext cx="2280607" cy="5406612"/>
          </a:xfrm>
          <a:custGeom>
            <a:avLst/>
            <a:gdLst/>
            <a:ahLst/>
            <a:cxnLst/>
            <a:rect l="l" t="t" r="r" b="b"/>
            <a:pathLst>
              <a:path w="2280607" h="5406612">
                <a:moveTo>
                  <a:pt x="0" y="0"/>
                </a:moveTo>
                <a:lnTo>
                  <a:pt x="2280607" y="0"/>
                </a:lnTo>
                <a:lnTo>
                  <a:pt x="2280607" y="5406612"/>
                </a:lnTo>
                <a:lnTo>
                  <a:pt x="0" y="54066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710</Words>
  <Application>Microsoft Office PowerPoint</Application>
  <PresentationFormat>Custom</PresentationFormat>
  <Paragraphs>87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Chewy</vt:lpstr>
      <vt:lpstr>Calibri</vt:lpstr>
      <vt:lpstr>Arial</vt:lpstr>
      <vt:lpstr>Nunito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Dinda Natalisa</cp:lastModifiedBy>
  <cp:revision>8</cp:revision>
  <dcterms:created xsi:type="dcterms:W3CDTF">2006-08-16T00:00:00Z</dcterms:created>
  <dcterms:modified xsi:type="dcterms:W3CDTF">2025-07-28T05:45:57Z</dcterms:modified>
  <dc:identifier>DAGuDbA6xis</dc:identifier>
</cp:coreProperties>
</file>