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59" r:id="rId7"/>
    <p:sldId id="262" r:id="rId8"/>
    <p:sldId id="263" r:id="rId9"/>
    <p:sldId id="265" r:id="rId10"/>
    <p:sldId id="270" r:id="rId11"/>
    <p:sldId id="271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relia" panose="020B0604020202020204" charset="0"/>
      <p:regular r:id="rId19"/>
    </p:embeddedFont>
    <p:embeddedFont>
      <p:font typeface="DM Sans" panose="020B0604020202020204" charset="0"/>
      <p:regular r:id="rId20"/>
    </p:embeddedFont>
    <p:embeddedFont>
      <p:font typeface="DM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30.png"/><Relationship Id="rId7" Type="http://schemas.openxmlformats.org/officeDocument/2006/relationships/image" Target="../media/image5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53.jpg"/><Relationship Id="rId4" Type="http://schemas.openxmlformats.org/officeDocument/2006/relationships/image" Target="../media/image31.svg"/><Relationship Id="rId9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0" Type="http://schemas.openxmlformats.org/officeDocument/2006/relationships/image" Target="../media/image27.svg"/><Relationship Id="rId4" Type="http://schemas.openxmlformats.org/officeDocument/2006/relationships/image" Target="../media/image23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49.svg"/><Relationship Id="rId4" Type="http://schemas.openxmlformats.org/officeDocument/2006/relationships/image" Target="../media/image19.sv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63033" y="6195861"/>
            <a:ext cx="6914093" cy="5028432"/>
          </a:xfrm>
          <a:custGeom>
            <a:avLst/>
            <a:gdLst/>
            <a:ahLst/>
            <a:cxnLst/>
            <a:rect l="l" t="t" r="r" b="b"/>
            <a:pathLst>
              <a:path w="6914093" h="5028432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29971" y="4820778"/>
            <a:ext cx="10228058" cy="1710875"/>
          </a:xfrm>
          <a:custGeom>
            <a:avLst/>
            <a:gdLst/>
            <a:ahLst/>
            <a:cxnLst/>
            <a:rect l="l" t="t" r="r" b="b"/>
            <a:pathLst>
              <a:path w="10228058" h="1710875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18992" y="3711419"/>
            <a:ext cx="10850017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6"/>
              </a:lnSpc>
            </a:pPr>
            <a:r>
              <a:rPr lang="en-US" sz="1945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Larutan</a:t>
            </a:r>
            <a:endParaRPr lang="en-US" sz="19454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456379" y="5404911"/>
            <a:ext cx="8246933" cy="6247677"/>
          </a:xfrm>
          <a:custGeom>
            <a:avLst/>
            <a:gdLst/>
            <a:ahLst/>
            <a:cxnLst/>
            <a:rect l="l" t="t" r="r" b="b"/>
            <a:pathLst>
              <a:path w="8246933" h="6247677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08980" y="-1652824"/>
            <a:ext cx="8905028" cy="5575060"/>
          </a:xfrm>
          <a:custGeom>
            <a:avLst/>
            <a:gdLst/>
            <a:ahLst/>
            <a:cxnLst/>
            <a:rect l="l" t="t" r="r" b="b"/>
            <a:pathLst>
              <a:path w="8905028" h="5575060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495846">
            <a:off x="-3929800" y="-2685694"/>
            <a:ext cx="5243739" cy="7338566"/>
          </a:xfrm>
          <a:custGeom>
            <a:avLst/>
            <a:gdLst/>
            <a:ahLst/>
            <a:cxnLst/>
            <a:rect l="l" t="t" r="r" b="b"/>
            <a:pathLst>
              <a:path w="5243739" h="7338566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06302" y="2677389"/>
            <a:ext cx="8075396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458"/>
              </a:lnSpc>
            </a:pPr>
            <a:r>
              <a:rPr lang="en-US" sz="8898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Air dan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07541" y="1028700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276159" y="689496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64827" y="780601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62896" y="1934297"/>
            <a:ext cx="8762207" cy="102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Julat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 pH dan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Tafsiran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1070A"/>
              </a:solidFill>
              <a:effectLst/>
              <a:uLnTx/>
              <a:uFillTx/>
              <a:latin typeface="Carelia"/>
              <a:ea typeface="Carelia"/>
              <a:cs typeface="Carelia"/>
              <a:sym typeface="Careli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3E736D-6939-44EF-B407-AD7F205E4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36137"/>
              </p:ext>
            </p:extLst>
          </p:nvPr>
        </p:nvGraphicFramePr>
        <p:xfrm>
          <a:off x="2971800" y="3688152"/>
          <a:ext cx="12656844" cy="28041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84543">
                  <a:extLst>
                    <a:ext uri="{9D8B030D-6E8A-4147-A177-3AD203B41FA5}">
                      <a16:colId xmlns:a16="http://schemas.microsoft.com/office/drawing/2014/main" val="2423535190"/>
                    </a:ext>
                  </a:extLst>
                </a:gridCol>
                <a:gridCol w="4195639">
                  <a:extLst>
                    <a:ext uri="{9D8B030D-6E8A-4147-A177-3AD203B41FA5}">
                      <a16:colId xmlns:a16="http://schemas.microsoft.com/office/drawing/2014/main" val="2759773445"/>
                    </a:ext>
                  </a:extLst>
                </a:gridCol>
                <a:gridCol w="6076662">
                  <a:extLst>
                    <a:ext uri="{9D8B030D-6E8A-4147-A177-3AD203B41FA5}">
                      <a16:colId xmlns:a16="http://schemas.microsoft.com/office/drawing/2014/main" val="4052393507"/>
                    </a:ext>
                  </a:extLst>
                </a:gridCol>
              </a:tblGrid>
              <a:tr h="683612">
                <a:tc>
                  <a:txBody>
                    <a:bodyPr/>
                    <a:lstStyle/>
                    <a:p>
                      <a:pPr algn="ctr"/>
                      <a:r>
                        <a:rPr lang="en-ID" sz="4000" dirty="0"/>
                        <a:t>pH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 dirty="0"/>
                        <a:t>Sifat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 dirty="0" err="1"/>
                        <a:t>Penunjuk</a:t>
                      </a:r>
                      <a:r>
                        <a:rPr lang="en-ID" sz="4000" dirty="0"/>
                        <a:t> </a:t>
                      </a:r>
                      <a:r>
                        <a:rPr lang="en-ID" sz="4000" dirty="0" err="1"/>
                        <a:t>Sejagat</a:t>
                      </a:r>
                      <a:r>
                        <a:rPr lang="en-ID" sz="4000" dirty="0"/>
                        <a:t> (</a:t>
                      </a:r>
                      <a:r>
                        <a:rPr lang="en-ID" sz="4000" dirty="0" err="1"/>
                        <a:t>Warna</a:t>
                      </a:r>
                      <a:r>
                        <a:rPr lang="en-ID" sz="4000" dirty="0"/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91704"/>
                  </a:ext>
                </a:extLst>
              </a:tr>
              <a:tr h="683612">
                <a:tc>
                  <a:txBody>
                    <a:bodyPr/>
                    <a:lstStyle/>
                    <a:p>
                      <a:pPr algn="ctr"/>
                      <a:r>
                        <a:rPr lang="en-ID" sz="4000" dirty="0"/>
                        <a:t>1–6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 dirty="0" err="1"/>
                        <a:t>Asid</a:t>
                      </a:r>
                      <a:endParaRPr lang="en-ID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/>
                        <a:t>Merah–jingga–kuning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826400"/>
                  </a:ext>
                </a:extLst>
              </a:tr>
              <a:tr h="683612">
                <a:tc>
                  <a:txBody>
                    <a:bodyPr/>
                    <a:lstStyle/>
                    <a:p>
                      <a:pPr algn="ctr"/>
                      <a:r>
                        <a:rPr lang="en-ID" sz="4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 dirty="0"/>
                        <a:t>Hijau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129728"/>
                  </a:ext>
                </a:extLst>
              </a:tr>
              <a:tr h="683612">
                <a:tc>
                  <a:txBody>
                    <a:bodyPr/>
                    <a:lstStyle/>
                    <a:p>
                      <a:pPr algn="ctr"/>
                      <a:r>
                        <a:rPr lang="en-ID" sz="4000" dirty="0"/>
                        <a:t>8–14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/>
                        <a:t>Alkali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4000" dirty="0" err="1"/>
                        <a:t>Biru</a:t>
                      </a:r>
                      <a:r>
                        <a:rPr lang="en-ID" sz="4000" dirty="0"/>
                        <a:t>–indigo–</a:t>
                      </a:r>
                      <a:r>
                        <a:rPr lang="en-ID" sz="4000" dirty="0" err="1"/>
                        <a:t>ungu</a:t>
                      </a:r>
                      <a:endParaRPr lang="en-ID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7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324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66748" y="1028700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276159" y="689496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64827" y="780601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62895" y="1740191"/>
            <a:ext cx="876220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Contoh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Keasidan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 Air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dalam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1070A"/>
                </a:solidFill>
                <a:effectLst/>
                <a:uLnTx/>
                <a:uFillTx/>
                <a:latin typeface="Carelia"/>
                <a:ea typeface="Carelia"/>
                <a:cs typeface="Carelia"/>
                <a:sym typeface="Carelia"/>
              </a:rPr>
              <a:t>Kehidupan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1070A"/>
              </a:solidFill>
              <a:effectLst/>
              <a:uLnTx/>
              <a:uFillTx/>
              <a:latin typeface="Carelia"/>
              <a:ea typeface="Carelia"/>
              <a:cs typeface="Carelia"/>
              <a:sym typeface="Careli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379C82-713F-4867-91F0-397AD0D24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61846"/>
              </p:ext>
            </p:extLst>
          </p:nvPr>
        </p:nvGraphicFramePr>
        <p:xfrm>
          <a:off x="5029198" y="3694569"/>
          <a:ext cx="8229600" cy="3200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5149613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8406730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113557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 dirty="0" err="1"/>
                        <a:t>Contoh</a:t>
                      </a:r>
                      <a:r>
                        <a:rPr lang="en-ID" sz="3600" dirty="0"/>
                        <a:t> Air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/>
                        <a:t>Sifat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 err="1"/>
                        <a:t>Anggaran</a:t>
                      </a:r>
                      <a:r>
                        <a:rPr lang="en-ID" sz="3600" dirty="0"/>
                        <a:t> pH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46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/>
                        <a:t>Air hujan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600" dirty="0" err="1"/>
                        <a:t>Asid</a:t>
                      </a:r>
                      <a:endParaRPr lang="en-ID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/>
                        <a:t>~5.6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90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/>
                        <a:t>Air paip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60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/>
                        <a:t>6.5 – 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27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/>
                        <a:t>Air sabun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600"/>
                        <a:t>Alkali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/>
                        <a:t>~8 –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915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dirty="0"/>
                        <a:t>Air </a:t>
                      </a:r>
                      <a:r>
                        <a:rPr lang="en-ID" sz="3600" dirty="0" err="1"/>
                        <a:t>minuman</a:t>
                      </a:r>
                      <a:endParaRPr lang="en-ID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60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dirty="0"/>
                        <a:t>~7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772348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38A0D85-0BB1-43A0-A56A-07222299F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86" y="3054003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056870-9634-4718-B21C-E7FE3791DC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71" y="5053087"/>
            <a:ext cx="2466975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F29D3-AB30-4958-A053-666ADB1672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863" y="3152123"/>
            <a:ext cx="2543175" cy="179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766EAF-6C3C-4354-B96A-7419D386D0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199" y="514350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3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218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64556" y="2453828"/>
            <a:ext cx="13358887" cy="5813871"/>
            <a:chOff x="0" y="0"/>
            <a:chExt cx="1006794" cy="12548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06794" cy="1254833"/>
            </a:xfrm>
            <a:custGeom>
              <a:avLst/>
              <a:gdLst/>
              <a:ahLst/>
              <a:cxnLst/>
              <a:rect l="l" t="t" r="r" b="b"/>
              <a:pathLst>
                <a:path w="1006794" h="1254833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228899"/>
                  </a:lnTo>
                  <a:cubicBezTo>
                    <a:pt x="1006794" y="1243222"/>
                    <a:pt x="995183" y="1254833"/>
                    <a:pt x="980861" y="1254833"/>
                  </a:cubicBezTo>
                  <a:lnTo>
                    <a:pt x="25933" y="1254833"/>
                  </a:lnTo>
                  <a:cubicBezTo>
                    <a:pt x="11611" y="1254833"/>
                    <a:pt x="0" y="1243222"/>
                    <a:pt x="0" y="1228899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06794" cy="1302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-2154839" y="5483634"/>
            <a:ext cx="6367078" cy="5335932"/>
          </a:xfrm>
          <a:custGeom>
            <a:avLst/>
            <a:gdLst/>
            <a:ahLst/>
            <a:cxnLst/>
            <a:rect l="l" t="t" r="r" b="b"/>
            <a:pathLst>
              <a:path w="6367078" h="5335932">
                <a:moveTo>
                  <a:pt x="0" y="0"/>
                </a:moveTo>
                <a:lnTo>
                  <a:pt x="6367078" y="0"/>
                </a:lnTo>
                <a:lnTo>
                  <a:pt x="6367078" y="5335932"/>
                </a:lnTo>
                <a:lnTo>
                  <a:pt x="0" y="5335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076256" y="7189952"/>
            <a:ext cx="5261408" cy="3309904"/>
          </a:xfrm>
          <a:custGeom>
            <a:avLst/>
            <a:gdLst/>
            <a:ahLst/>
            <a:cxnLst/>
            <a:rect l="l" t="t" r="r" b="b"/>
            <a:pathLst>
              <a:path w="5261408" h="3309904">
                <a:moveTo>
                  <a:pt x="0" y="0"/>
                </a:moveTo>
                <a:lnTo>
                  <a:pt x="5261408" y="0"/>
                </a:lnTo>
                <a:lnTo>
                  <a:pt x="5261408" y="3309904"/>
                </a:lnTo>
                <a:lnTo>
                  <a:pt x="0" y="3309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828800" y="895153"/>
            <a:ext cx="5990506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Kesimpulan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57511" y="2847191"/>
            <a:ext cx="1253488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Air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memainkan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peranan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penting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sebagai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pelarut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universal kerana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sifat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polar.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boleh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diklasifikasikan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kepada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elektrolit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bukan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elektrolit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berdasarkan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keupayaan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mengalirkan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arus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elektrik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Pengaliran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elektrik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dalam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bergantung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kepada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kehadiran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ion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bebas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jenis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elektrolit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Keasidan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kealkalian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air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dapat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diuji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menggunakan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pelbagai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jenis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penunjuk</a:t>
            </a:r>
            <a:r>
              <a:rPr lang="en-US" sz="36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6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pH.</a:t>
            </a:r>
            <a:endParaRPr lang="en-US" sz="36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57225" cap="sq">
              <a:solidFill>
                <a:srgbClr val="1E3F48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75654" y="5143500"/>
            <a:ext cx="9448343" cy="5616757"/>
          </a:xfrm>
          <a:custGeom>
            <a:avLst/>
            <a:gdLst/>
            <a:ahLst/>
            <a:cxnLst/>
            <a:rect l="l" t="t" r="r" b="b"/>
            <a:pathLst>
              <a:path w="9448343" h="5616757">
                <a:moveTo>
                  <a:pt x="0" y="0"/>
                </a:moveTo>
                <a:lnTo>
                  <a:pt x="9448342" y="0"/>
                </a:lnTo>
                <a:lnTo>
                  <a:pt x="9448342" y="5616757"/>
                </a:lnTo>
                <a:lnTo>
                  <a:pt x="0" y="5616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00634" y="5428244"/>
            <a:ext cx="8436357" cy="5844796"/>
          </a:xfrm>
          <a:custGeom>
            <a:avLst/>
            <a:gdLst/>
            <a:ahLst/>
            <a:cxnLst/>
            <a:rect l="l" t="t" r="r" b="b"/>
            <a:pathLst>
              <a:path w="8436357" h="5844796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67000" y="3530289"/>
            <a:ext cx="1332108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97"/>
              </a:lnSpc>
            </a:pPr>
            <a:r>
              <a:rPr lang="en-US" sz="10569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Terima</a:t>
            </a:r>
            <a:r>
              <a:rPr lang="en-US" sz="10569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Kasih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14598" y="-571500"/>
            <a:ext cx="12938617" cy="12247451"/>
            <a:chOff x="0" y="0"/>
            <a:chExt cx="2383069" cy="3225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3069" cy="3225666"/>
            </a:xfrm>
            <a:custGeom>
              <a:avLst/>
              <a:gdLst/>
              <a:ahLst/>
              <a:cxnLst/>
              <a:rect l="l" t="t" r="r" b="b"/>
              <a:pathLst>
                <a:path w="2383069" h="3225666">
                  <a:moveTo>
                    <a:pt x="0" y="0"/>
                  </a:moveTo>
                  <a:lnTo>
                    <a:pt x="2383069" y="0"/>
                  </a:lnTo>
                  <a:lnTo>
                    <a:pt x="2383069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83069" cy="3273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4588303" y="5143500"/>
            <a:ext cx="5565196" cy="4047415"/>
          </a:xfrm>
          <a:custGeom>
            <a:avLst/>
            <a:gdLst/>
            <a:ahLst/>
            <a:cxnLst/>
            <a:rect l="l" t="t" r="r" b="b"/>
            <a:pathLst>
              <a:path w="5565196" h="4047415">
                <a:moveTo>
                  <a:pt x="5565195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5" y="4047415"/>
                </a:lnTo>
                <a:lnTo>
                  <a:pt x="55651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07025" y="506715"/>
            <a:ext cx="11073949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64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Objektif</a:t>
            </a:r>
            <a:r>
              <a:rPr lang="en-US" sz="6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6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Pembelajaran</a:t>
            </a:r>
            <a:endParaRPr lang="en-US" sz="60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33069" y="1920050"/>
            <a:ext cx="11795615" cy="7913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Menyatakan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sifat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air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sebagai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pelarut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sejagat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Membezakan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elektrolit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bukan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elektrolit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Menjelaskan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pengaliran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arus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elektrik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dalam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Menjalankan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ujian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keasidan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kealkalian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air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menggunakan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penunjuk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950553" lvl="1" indent="-475277" algn="l">
              <a:lnSpc>
                <a:spcPts val="6163"/>
              </a:lnSpc>
              <a:buFont typeface="Arial"/>
              <a:buChar char="•"/>
            </a:pP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Mentafsir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bacaan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pH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untuk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menentukan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sifat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asid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, neutral, </a:t>
            </a:r>
            <a:r>
              <a:rPr lang="en-US" sz="4402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atau</a:t>
            </a:r>
            <a:r>
              <a:rPr lang="en-US" sz="4402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alkali).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52400" y="5981777"/>
            <a:ext cx="3190321" cy="3316969"/>
          </a:xfrm>
          <a:custGeom>
            <a:avLst/>
            <a:gdLst/>
            <a:ahLst/>
            <a:cxnLst/>
            <a:rect l="l" t="t" r="r" b="b"/>
            <a:pathLst>
              <a:path w="3190321" h="3316969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64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97371" y="1747718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2188" y="597603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55818" y="3570342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69465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85917" y="2399968"/>
            <a:ext cx="9829546" cy="1141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5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Sifat Air </a:t>
            </a:r>
            <a:r>
              <a:rPr lang="en-US" sz="54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Sebagai</a:t>
            </a:r>
            <a:r>
              <a:rPr lang="en-US" sz="5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54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Pelarut</a:t>
            </a:r>
            <a:endParaRPr lang="en-US" sz="5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92001" y="6454936"/>
            <a:ext cx="7913275" cy="177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Tak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berwarna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tidak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berbau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, dan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tidak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berasa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Titik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beku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0°C |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Titik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didih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100°C</a:t>
            </a: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Ketumpatan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maksimum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pada 4°C</a:t>
            </a: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Haba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pendam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haba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tentu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tinggi</a:t>
            </a:r>
            <a:endParaRPr lang="en-US" sz="2481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48180" y="5891554"/>
            <a:ext cx="2936812" cy="490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Sifat </a:t>
            </a:r>
            <a:r>
              <a:rPr lang="en-US" sz="28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Fizikal</a:t>
            </a:r>
            <a:r>
              <a:rPr lang="en-US" sz="28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 Air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76600" y="3464523"/>
            <a:ext cx="4295565" cy="48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Pengenalan</a:t>
            </a:r>
            <a:r>
              <a:rPr lang="en-US" sz="28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 Air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37331" y="4005506"/>
            <a:ext cx="9829546" cy="177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Air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ialah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sebatian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kimia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terdiri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daripada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dua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atom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hidrogen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satu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atom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oksigen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(H₂O).</a:t>
            </a: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Merupakan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komponen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utama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dalam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hidupan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industri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, dan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alam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sekitar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64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97371" y="1747718"/>
            <a:ext cx="13293258" cy="6791564"/>
            <a:chOff x="0" y="0"/>
            <a:chExt cx="3501105" cy="1788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28985" y="131462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125977" y="5789636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08500" y="2729917"/>
            <a:ext cx="2622717" cy="324263"/>
          </a:xfrm>
          <a:custGeom>
            <a:avLst/>
            <a:gdLst/>
            <a:ahLst/>
            <a:cxnLst/>
            <a:rect l="l" t="t" r="r" b="b"/>
            <a:pathLst>
              <a:path w="2622717" h="324263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7400" y="5905716"/>
            <a:ext cx="6921795" cy="4114800"/>
          </a:xfrm>
          <a:custGeom>
            <a:avLst/>
            <a:gdLst/>
            <a:ahLst/>
            <a:cxnLst/>
            <a:rect l="l" t="t" r="r" b="b"/>
            <a:pathLst>
              <a:path w="6921795" h="4114800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98495" y="6277197"/>
            <a:ext cx="11200853" cy="177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Biologi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medium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tindak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balas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biokimia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dalam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sel</a:t>
            </a:r>
            <a:endParaRPr lang="en-US" sz="2481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Perubatan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melarutkan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ubat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untuk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suntikan</a:t>
            </a:r>
            <a:endParaRPr lang="en-US" sz="2481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Pertanian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melarutkan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baja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racun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perosak</a:t>
            </a:r>
            <a:endParaRPr lang="en-US" sz="2481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Industri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digunakan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dalam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proses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pembuatan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penyejukan</a:t>
            </a:r>
            <a:endParaRPr lang="en-US" sz="2481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53686" y="5680128"/>
            <a:ext cx="6294129" cy="490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Kepentingan</a:t>
            </a:r>
            <a:r>
              <a:rPr lang="en-US" sz="28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 Air </a:t>
            </a:r>
            <a:r>
              <a:rPr lang="en-US" sz="28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sebagai</a:t>
            </a:r>
            <a:r>
              <a:rPr lang="en-US" sz="28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8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Pelarut</a:t>
            </a:r>
            <a:endParaRPr lang="en-US" sz="2881" b="1" dirty="0">
              <a:solidFill>
                <a:srgbClr val="01070A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53686" y="2598250"/>
            <a:ext cx="4295565" cy="48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4"/>
              </a:lnSpc>
            </a:pPr>
            <a:r>
              <a:rPr lang="en-US" sz="28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Sifat Air </a:t>
            </a:r>
            <a:r>
              <a:rPr lang="en-US" sz="28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Sebagai</a:t>
            </a:r>
            <a:r>
              <a:rPr lang="en-US" sz="28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8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Pelarut</a:t>
            </a:r>
            <a:endParaRPr lang="en-US" sz="2881" b="1" dirty="0">
              <a:solidFill>
                <a:srgbClr val="01070A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98495" y="3126699"/>
            <a:ext cx="12352173" cy="2222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Air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ialah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pelarut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sejagat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–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boleh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melarutkan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banyak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bahan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Molekul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air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ialah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polar –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mempunyai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hujung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bercas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positif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negatif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535834" lvl="1" indent="-267917" algn="l">
              <a:lnSpc>
                <a:spcPts val="3474"/>
              </a:lnSpc>
              <a:spcBef>
                <a:spcPct val="0"/>
              </a:spcBef>
              <a:buFont typeface="Arial"/>
              <a:buChar char="•"/>
            </a:pP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Air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melarutkan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bahan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ionik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sebatian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polar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melalui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proses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penghidratan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ion:    </a:t>
            </a:r>
          </a:p>
          <a:p>
            <a:pPr marL="267917" lvl="1" algn="l">
              <a:lnSpc>
                <a:spcPts val="3474"/>
              </a:lnSpc>
              <a:spcBef>
                <a:spcPct val="0"/>
              </a:spcBef>
            </a:pPr>
            <a:r>
              <a:rPr lang="en-US" sz="2481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	* 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Ion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positif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kation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)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tertarik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kepada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hujung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negatif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air (O)    </a:t>
            </a:r>
          </a:p>
          <a:p>
            <a:pPr marL="267917" lvl="1" algn="l">
              <a:lnSpc>
                <a:spcPts val="3474"/>
              </a:lnSpc>
              <a:spcBef>
                <a:spcPct val="0"/>
              </a:spcBef>
            </a:pPr>
            <a:r>
              <a:rPr lang="en-US" sz="2481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	* 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Ion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negatif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(anion)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tertarik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kepada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hujung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481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positif</a:t>
            </a:r>
            <a:r>
              <a:rPr lang="en-US" sz="2481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air (H)</a:t>
            </a:r>
          </a:p>
        </p:txBody>
      </p:sp>
    </p:spTree>
    <p:extLst>
      <p:ext uri="{BB962C8B-B14F-4D97-AF65-F5344CB8AC3E}">
        <p14:creationId xmlns:p14="http://schemas.microsoft.com/office/powerpoint/2010/main" val="2588321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4485" y="3045203"/>
            <a:ext cx="4568927" cy="4927274"/>
          </a:xfrm>
          <a:custGeom>
            <a:avLst/>
            <a:gdLst/>
            <a:ahLst/>
            <a:cxnLst/>
            <a:rect l="l" t="t" r="r" b="b"/>
            <a:pathLst>
              <a:path w="4568927" h="4927274">
                <a:moveTo>
                  <a:pt x="0" y="0"/>
                </a:moveTo>
                <a:lnTo>
                  <a:pt x="4568928" y="0"/>
                </a:lnTo>
                <a:lnTo>
                  <a:pt x="4568928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0575" y="3827624"/>
            <a:ext cx="2560425" cy="707608"/>
          </a:xfrm>
          <a:custGeom>
            <a:avLst/>
            <a:gdLst/>
            <a:ahLst/>
            <a:cxnLst/>
            <a:rect l="l" t="t" r="r" b="b"/>
            <a:pathLst>
              <a:path w="2560425" h="707608">
                <a:moveTo>
                  <a:pt x="0" y="0"/>
                </a:moveTo>
                <a:lnTo>
                  <a:pt x="2560425" y="0"/>
                </a:lnTo>
                <a:lnTo>
                  <a:pt x="2560425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857527" y="3045202"/>
            <a:ext cx="4568927" cy="5070097"/>
          </a:xfrm>
          <a:custGeom>
            <a:avLst/>
            <a:gdLst/>
            <a:ahLst/>
            <a:cxnLst/>
            <a:rect l="l" t="t" r="r" b="b"/>
            <a:pathLst>
              <a:path w="4568927" h="4927274">
                <a:moveTo>
                  <a:pt x="0" y="0"/>
                </a:moveTo>
                <a:lnTo>
                  <a:pt x="4568927" y="0"/>
                </a:lnTo>
                <a:lnTo>
                  <a:pt x="4568927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55075" y="3791514"/>
            <a:ext cx="2560425" cy="707608"/>
          </a:xfrm>
          <a:custGeom>
            <a:avLst/>
            <a:gdLst/>
            <a:ahLst/>
            <a:cxnLst/>
            <a:rect l="l" t="t" r="r" b="b"/>
            <a:pathLst>
              <a:path w="2560425" h="707608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64588" y="3045202"/>
            <a:ext cx="4568927" cy="5451097"/>
          </a:xfrm>
          <a:custGeom>
            <a:avLst/>
            <a:gdLst/>
            <a:ahLst/>
            <a:cxnLst/>
            <a:rect l="l" t="t" r="r" b="b"/>
            <a:pathLst>
              <a:path w="4568927" h="4927274">
                <a:moveTo>
                  <a:pt x="0" y="0"/>
                </a:moveTo>
                <a:lnTo>
                  <a:pt x="4568928" y="0"/>
                </a:lnTo>
                <a:lnTo>
                  <a:pt x="4568928" y="4927274"/>
                </a:lnTo>
                <a:lnTo>
                  <a:pt x="0" y="49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07957" y="3918008"/>
            <a:ext cx="3417843" cy="617224"/>
          </a:xfrm>
          <a:custGeom>
            <a:avLst/>
            <a:gdLst/>
            <a:ahLst/>
            <a:cxnLst/>
            <a:rect l="l" t="t" r="r" b="b"/>
            <a:pathLst>
              <a:path w="2560425" h="707608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863001" y="7012197"/>
            <a:ext cx="5939287" cy="4114800"/>
          </a:xfrm>
          <a:custGeom>
            <a:avLst/>
            <a:gdLst/>
            <a:ahLst/>
            <a:cxnLst/>
            <a:rect l="l" t="t" r="r" b="b"/>
            <a:pathLst>
              <a:path w="5939287" h="4114800">
                <a:moveTo>
                  <a:pt x="0" y="0"/>
                </a:moveTo>
                <a:lnTo>
                  <a:pt x="5939287" y="0"/>
                </a:lnTo>
                <a:lnTo>
                  <a:pt x="59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151729" y="4647667"/>
            <a:ext cx="4222205" cy="324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1"/>
              </a:lnSpc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boleh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mengalirkan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arus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elektrik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kerana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mengandungi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ion-ion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bebas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bergerak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>
              <a:lnSpc>
                <a:spcPts val="2761"/>
              </a:lnSpc>
            </a:pP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lnSpc>
                <a:spcPts val="2761"/>
              </a:lnSpc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   </a:t>
            </a:r>
          </a:p>
          <a:p>
            <a:pPr marL="457200" indent="-457200">
              <a:lnSpc>
                <a:spcPts val="2761"/>
              </a:lnSpc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Asid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HCl, H₂SO₄    </a:t>
            </a:r>
          </a:p>
          <a:p>
            <a:pPr marL="457200" indent="-457200">
              <a:lnSpc>
                <a:spcPts val="2761"/>
              </a:lnSpc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Alkali: NaOH, KOH  </a:t>
            </a:r>
          </a:p>
          <a:p>
            <a:pPr marL="457200" indent="-457200">
              <a:lnSpc>
                <a:spcPts val="2761"/>
              </a:lnSpc>
              <a:buFont typeface="Arial" panose="020B0604020202020204" pitchFamily="34" charset="0"/>
              <a:buChar char="•"/>
            </a:pP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Garam: NaCl, </a:t>
            </a:r>
            <a:r>
              <a:rPr lang="en-US" sz="1972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KNO₃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95624" y="4664985"/>
            <a:ext cx="3928421" cy="3603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761"/>
              </a:lnSpc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tidak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boleh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mengalirkan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arus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elektrik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kerana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tidak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mengandungi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ion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bebas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342900" indent="-342900">
              <a:lnSpc>
                <a:spcPts val="2761"/>
              </a:lnSpc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Zat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terlarut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tidak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berdisosiasi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kepada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ion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dalam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air.</a:t>
            </a:r>
          </a:p>
          <a:p>
            <a:pPr marL="342900" indent="-342900">
              <a:lnSpc>
                <a:spcPts val="2761"/>
              </a:lnSpc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Contoh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Glukosa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sukrosa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, urea,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alkohol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91000" y="833490"/>
            <a:ext cx="11049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Jenis</a:t>
            </a:r>
            <a:r>
              <a:rPr lang="en-US" sz="4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4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Larutan</a:t>
            </a:r>
            <a:r>
              <a:rPr lang="en-US" sz="4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44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Elektrolit</a:t>
            </a:r>
            <a:r>
              <a:rPr lang="en-US" sz="4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dan </a:t>
            </a:r>
            <a:r>
              <a:rPr lang="en-US" sz="44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Bukan</a:t>
            </a:r>
            <a:r>
              <a:rPr lang="en-US" sz="44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4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Elektrolit</a:t>
            </a:r>
            <a:endParaRPr lang="en-US" sz="44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09262" y="3744441"/>
            <a:ext cx="405937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115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Maksud</a:t>
            </a:r>
            <a:r>
              <a:rPr lang="en-US" sz="36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36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Larutan</a:t>
            </a:r>
            <a:endParaRPr lang="en-US" sz="36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63955" y="4950415"/>
            <a:ext cx="3661835" cy="1461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1"/>
              </a:lnSpc>
            </a:pPr>
            <a:r>
              <a:rPr lang="en-ID" sz="3200" dirty="0" err="1"/>
              <a:t>Larutan</a:t>
            </a:r>
            <a:r>
              <a:rPr lang="en-ID" sz="3200" dirty="0"/>
              <a:t> </a:t>
            </a:r>
            <a:r>
              <a:rPr lang="en-ID" sz="3200" dirty="0" err="1"/>
              <a:t>ialah</a:t>
            </a:r>
            <a:r>
              <a:rPr lang="en-ID" sz="3200" dirty="0"/>
              <a:t> </a:t>
            </a:r>
            <a:r>
              <a:rPr lang="en-ID" sz="3200" dirty="0" err="1"/>
              <a:t>campuran</a:t>
            </a:r>
            <a:r>
              <a:rPr lang="en-ID" sz="3200" dirty="0"/>
              <a:t> </a:t>
            </a:r>
            <a:r>
              <a:rPr lang="en-ID" sz="3200" dirty="0" err="1"/>
              <a:t>homogen</a:t>
            </a:r>
            <a:r>
              <a:rPr lang="en-ID" sz="3200" dirty="0"/>
              <a:t> </a:t>
            </a:r>
            <a:r>
              <a:rPr lang="en-ID" sz="3200" dirty="0" err="1"/>
              <a:t>antara</a:t>
            </a:r>
            <a:r>
              <a:rPr lang="en-ID" sz="3200" dirty="0"/>
              <a:t> </a:t>
            </a:r>
            <a:r>
              <a:rPr lang="en-ID" sz="3200" dirty="0" err="1"/>
              <a:t>pelarut</a:t>
            </a:r>
            <a:r>
              <a:rPr lang="en-ID" sz="3200" dirty="0"/>
              <a:t> dan </a:t>
            </a:r>
            <a:r>
              <a:rPr lang="en-ID" sz="3200" dirty="0" err="1"/>
              <a:t>zat</a:t>
            </a:r>
            <a:r>
              <a:rPr lang="en-ID" sz="3200" dirty="0"/>
              <a:t> </a:t>
            </a:r>
            <a:r>
              <a:rPr lang="en-ID" sz="3200" dirty="0" err="1"/>
              <a:t>terlarut</a:t>
            </a:r>
            <a:r>
              <a:rPr lang="en-ID" sz="3200" dirty="0"/>
              <a:t>.</a:t>
            </a:r>
            <a:r>
              <a:rPr lang="en-US" sz="32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58869" y="3780668"/>
            <a:ext cx="3710145" cy="70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15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Larutan</a:t>
            </a:r>
            <a:r>
              <a:rPr lang="en-US" sz="32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Elektrolit</a:t>
            </a:r>
            <a:endParaRPr lang="en-US" sz="32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82527" y="3827624"/>
            <a:ext cx="4568927" cy="694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115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Larutan</a:t>
            </a:r>
            <a:r>
              <a:rPr lang="en-US" sz="28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Bukan</a:t>
            </a:r>
            <a:r>
              <a:rPr lang="en-US" sz="28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8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Elektrolit</a:t>
            </a:r>
            <a:r>
              <a:rPr lang="en-US" sz="28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66748" y="1028700"/>
            <a:ext cx="14154503" cy="8229600"/>
            <a:chOff x="0" y="0"/>
            <a:chExt cx="372793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7935" cy="2167467"/>
            </a:xfrm>
            <a:custGeom>
              <a:avLst/>
              <a:gdLst/>
              <a:ahLst/>
              <a:cxnLst/>
              <a:rect l="l" t="t" r="r" b="b"/>
              <a:pathLst>
                <a:path w="3727935" h="2167467">
                  <a:moveTo>
                    <a:pt x="6017" y="0"/>
                  </a:moveTo>
                  <a:lnTo>
                    <a:pt x="3721918" y="0"/>
                  </a:lnTo>
                  <a:cubicBezTo>
                    <a:pt x="3725241" y="0"/>
                    <a:pt x="3727935" y="2694"/>
                    <a:pt x="3727935" y="6017"/>
                  </a:cubicBezTo>
                  <a:lnTo>
                    <a:pt x="3727935" y="2161450"/>
                  </a:lnTo>
                  <a:cubicBezTo>
                    <a:pt x="3727935" y="2164773"/>
                    <a:pt x="3725241" y="2167467"/>
                    <a:pt x="3721918" y="2167467"/>
                  </a:cubicBezTo>
                  <a:lnTo>
                    <a:pt x="6017" y="2167467"/>
                  </a:lnTo>
                  <a:cubicBezTo>
                    <a:pt x="2694" y="2167467"/>
                    <a:pt x="0" y="2164773"/>
                    <a:pt x="0" y="2161450"/>
                  </a:cubicBezTo>
                  <a:lnTo>
                    <a:pt x="0" y="6017"/>
                  </a:lnTo>
                  <a:cubicBezTo>
                    <a:pt x="0" y="2694"/>
                    <a:pt x="2694" y="0"/>
                    <a:pt x="601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727935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76159" y="6894969"/>
            <a:ext cx="3835024" cy="3091905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664827" y="7806013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62897" y="1527166"/>
            <a:ext cx="8762207" cy="215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Perbandingan</a:t>
            </a:r>
            <a:r>
              <a:rPr lang="en-US" sz="4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Elektrolit</a:t>
            </a:r>
            <a:r>
              <a:rPr lang="en-US" sz="4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dan </a:t>
            </a:r>
            <a:r>
              <a:rPr lang="en-US" sz="4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Bukan</a:t>
            </a:r>
            <a:r>
              <a:rPr lang="en-US" sz="4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0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Elektrolit</a:t>
            </a:r>
            <a:endParaRPr lang="en-US" sz="40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CE73300-1B76-46DB-9A6D-368DA5A77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90833"/>
              </p:ext>
            </p:extLst>
          </p:nvPr>
        </p:nvGraphicFramePr>
        <p:xfrm>
          <a:off x="4232214" y="4460833"/>
          <a:ext cx="9823572" cy="23164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74524">
                  <a:extLst>
                    <a:ext uri="{9D8B030D-6E8A-4147-A177-3AD203B41FA5}">
                      <a16:colId xmlns:a16="http://schemas.microsoft.com/office/drawing/2014/main" val="843014099"/>
                    </a:ext>
                  </a:extLst>
                </a:gridCol>
                <a:gridCol w="3274524">
                  <a:extLst>
                    <a:ext uri="{9D8B030D-6E8A-4147-A177-3AD203B41FA5}">
                      <a16:colId xmlns:a16="http://schemas.microsoft.com/office/drawing/2014/main" val="1971145514"/>
                    </a:ext>
                  </a:extLst>
                </a:gridCol>
                <a:gridCol w="3274524">
                  <a:extLst>
                    <a:ext uri="{9D8B030D-6E8A-4147-A177-3AD203B41FA5}">
                      <a16:colId xmlns:a16="http://schemas.microsoft.com/office/drawing/2014/main" val="1320510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Ciri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Elektrolit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Bukan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Elektrolit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8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dirty="0" err="1"/>
                        <a:t>Pengaliran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elektrik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 dirty="0" err="1"/>
                        <a:t>Mengalirkan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Tidak mengalirkan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/>
                        <a:t>Kehadiran 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Tidak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14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/>
                        <a:t>Contoh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NaCl, HCl, NaOH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 dirty="0"/>
                        <a:t>Gula, urea, </a:t>
                      </a:r>
                      <a:r>
                        <a:rPr lang="en-ID" sz="3200" dirty="0" err="1"/>
                        <a:t>alkohol</a:t>
                      </a:r>
                      <a:endParaRPr lang="en-ID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79879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272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27884" y="664455"/>
            <a:ext cx="7832231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32"/>
              </a:lnSpc>
              <a:spcBef>
                <a:spcPct val="0"/>
              </a:spcBef>
            </a:pPr>
            <a:r>
              <a:rPr lang="en-US" sz="4808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Pengaliran</a:t>
            </a:r>
            <a:r>
              <a:rPr lang="en-US" sz="4808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808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Elektrik</a:t>
            </a:r>
            <a:r>
              <a:rPr lang="en-US" sz="4808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808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dalam</a:t>
            </a:r>
            <a:r>
              <a:rPr lang="en-US" sz="4808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808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Larutan</a:t>
            </a:r>
            <a:endParaRPr lang="en-US" sz="4808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95705" y="2859213"/>
            <a:ext cx="3283874" cy="2569960"/>
            <a:chOff x="0" y="0"/>
            <a:chExt cx="1006794" cy="15950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6794" cy="1595006"/>
            </a:xfrm>
            <a:custGeom>
              <a:avLst/>
              <a:gdLst/>
              <a:ahLst/>
              <a:cxnLst/>
              <a:rect l="l" t="t" r="r" b="b"/>
              <a:pathLst>
                <a:path w="1006794" h="1595006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569073"/>
                  </a:lnTo>
                  <a:cubicBezTo>
                    <a:pt x="1006794" y="1575951"/>
                    <a:pt x="1004062" y="1582547"/>
                    <a:pt x="999198" y="1587410"/>
                  </a:cubicBezTo>
                  <a:cubicBezTo>
                    <a:pt x="994335" y="1592274"/>
                    <a:pt x="987739" y="1595006"/>
                    <a:pt x="980861" y="1595006"/>
                  </a:cubicBezTo>
                  <a:lnTo>
                    <a:pt x="25933" y="1595006"/>
                  </a:lnTo>
                  <a:cubicBezTo>
                    <a:pt x="19055" y="1595006"/>
                    <a:pt x="12459" y="1592274"/>
                    <a:pt x="7596" y="1587410"/>
                  </a:cubicBezTo>
                  <a:cubicBezTo>
                    <a:pt x="2732" y="1582547"/>
                    <a:pt x="0" y="1575951"/>
                    <a:pt x="0" y="1569073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06794" cy="1642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78655">
            <a:off x="2527665" y="2704029"/>
            <a:ext cx="1752527" cy="388742"/>
          </a:xfrm>
          <a:custGeom>
            <a:avLst/>
            <a:gdLst/>
            <a:ahLst/>
            <a:cxnLst/>
            <a:rect l="l" t="t" r="r" b="b"/>
            <a:pathLst>
              <a:path w="1752527" h="388742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747288" y="5721326"/>
            <a:ext cx="10585610" cy="3901219"/>
          </a:xfrm>
          <a:custGeom>
            <a:avLst/>
            <a:gdLst/>
            <a:ahLst/>
            <a:cxnLst/>
            <a:rect l="l" t="t" r="r" b="b"/>
            <a:pathLst>
              <a:path w="3117981" h="3106643">
                <a:moveTo>
                  <a:pt x="0" y="0"/>
                </a:moveTo>
                <a:lnTo>
                  <a:pt x="3117981" y="0"/>
                </a:lnTo>
                <a:lnTo>
                  <a:pt x="3117981" y="3106643"/>
                </a:lnTo>
                <a:lnTo>
                  <a:pt x="0" y="3106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24394" y="2508352"/>
            <a:ext cx="5956735" cy="3212974"/>
          </a:xfrm>
          <a:custGeom>
            <a:avLst/>
            <a:gdLst/>
            <a:ahLst/>
            <a:cxnLst/>
            <a:rect l="l" t="t" r="r" b="b"/>
            <a:pathLst>
              <a:path w="2815734" h="3212974">
                <a:moveTo>
                  <a:pt x="0" y="0"/>
                </a:moveTo>
                <a:lnTo>
                  <a:pt x="2815734" y="0"/>
                </a:lnTo>
                <a:lnTo>
                  <a:pt x="2815734" y="3212974"/>
                </a:lnTo>
                <a:lnTo>
                  <a:pt x="0" y="3212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99048">
            <a:off x="5406865" y="3934666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4" y="0"/>
                </a:lnTo>
                <a:lnTo>
                  <a:pt x="2287364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577432">
            <a:off x="5164957" y="6568044"/>
            <a:ext cx="2287365" cy="777704"/>
          </a:xfrm>
          <a:custGeom>
            <a:avLst/>
            <a:gdLst/>
            <a:ahLst/>
            <a:cxnLst/>
            <a:rect l="l" t="t" r="r" b="b"/>
            <a:pathLst>
              <a:path w="2287365" h="777704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8228104" y="3334619"/>
            <a:ext cx="554931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Kehadiran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ion-ion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bebas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Litar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lengkap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dengan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sumber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tenaga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elektrik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Elektrod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untuk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menghubungkan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arus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dalam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674559" y="6149995"/>
            <a:ext cx="7206508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Mentol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digunakan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untuk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mengesan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pengaliran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elektrik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Mentol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menyala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terang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→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elektrolit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kuat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Mentol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menyala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malap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→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larutan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elektrolit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lemah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Mentol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tidak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menyala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→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bukan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elektrolit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7" name="Group 7">
            <a:extLst>
              <a:ext uri="{FF2B5EF4-FFF2-40B4-BE49-F238E27FC236}">
                <a16:creationId xmlns:a16="http://schemas.microsoft.com/office/drawing/2014/main" id="{7EF3A18B-1F35-41B4-86B3-D053FA7617A8}"/>
              </a:ext>
            </a:extLst>
          </p:cNvPr>
          <p:cNvGrpSpPr/>
          <p:nvPr/>
        </p:nvGrpSpPr>
        <p:grpSpPr>
          <a:xfrm>
            <a:off x="1805281" y="5997864"/>
            <a:ext cx="3283874" cy="1660236"/>
            <a:chOff x="0" y="0"/>
            <a:chExt cx="1006794" cy="1595006"/>
          </a:xfrm>
        </p:grpSpPr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4335AC58-DE2F-4591-9CFB-64CD657E3AF5}"/>
                </a:ext>
              </a:extLst>
            </p:cNvPr>
            <p:cNvSpPr/>
            <p:nvPr/>
          </p:nvSpPr>
          <p:spPr>
            <a:xfrm>
              <a:off x="0" y="0"/>
              <a:ext cx="1006794" cy="1595006"/>
            </a:xfrm>
            <a:custGeom>
              <a:avLst/>
              <a:gdLst/>
              <a:ahLst/>
              <a:cxnLst/>
              <a:rect l="l" t="t" r="r" b="b"/>
              <a:pathLst>
                <a:path w="1006794" h="1595006">
                  <a:moveTo>
                    <a:pt x="25933" y="0"/>
                  </a:moveTo>
                  <a:lnTo>
                    <a:pt x="980861" y="0"/>
                  </a:lnTo>
                  <a:cubicBezTo>
                    <a:pt x="987739" y="0"/>
                    <a:pt x="994335" y="2732"/>
                    <a:pt x="999198" y="7596"/>
                  </a:cubicBezTo>
                  <a:cubicBezTo>
                    <a:pt x="1004062" y="12459"/>
                    <a:pt x="1006794" y="19055"/>
                    <a:pt x="1006794" y="25933"/>
                  </a:cubicBezTo>
                  <a:lnTo>
                    <a:pt x="1006794" y="1569073"/>
                  </a:lnTo>
                  <a:cubicBezTo>
                    <a:pt x="1006794" y="1575951"/>
                    <a:pt x="1004062" y="1582547"/>
                    <a:pt x="999198" y="1587410"/>
                  </a:cubicBezTo>
                  <a:cubicBezTo>
                    <a:pt x="994335" y="1592274"/>
                    <a:pt x="987739" y="1595006"/>
                    <a:pt x="980861" y="1595006"/>
                  </a:cubicBezTo>
                  <a:lnTo>
                    <a:pt x="25933" y="1595006"/>
                  </a:lnTo>
                  <a:cubicBezTo>
                    <a:pt x="19055" y="1595006"/>
                    <a:pt x="12459" y="1592274"/>
                    <a:pt x="7596" y="1587410"/>
                  </a:cubicBezTo>
                  <a:cubicBezTo>
                    <a:pt x="2732" y="1582547"/>
                    <a:pt x="0" y="1575951"/>
                    <a:pt x="0" y="1569073"/>
                  </a:cubicBezTo>
                  <a:lnTo>
                    <a:pt x="0" y="25933"/>
                  </a:lnTo>
                  <a:cubicBezTo>
                    <a:pt x="0" y="19055"/>
                    <a:pt x="2732" y="12459"/>
                    <a:pt x="7596" y="7596"/>
                  </a:cubicBezTo>
                  <a:cubicBezTo>
                    <a:pt x="12459" y="2732"/>
                    <a:pt x="19055" y="0"/>
                    <a:pt x="2593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89174EED-4164-4F86-9539-8392E05CE09E}"/>
                </a:ext>
              </a:extLst>
            </p:cNvPr>
            <p:cNvSpPr txBox="1"/>
            <p:nvPr/>
          </p:nvSpPr>
          <p:spPr>
            <a:xfrm>
              <a:off x="0" y="-47625"/>
              <a:ext cx="1006794" cy="1642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40" name="TextBox 28">
            <a:extLst>
              <a:ext uri="{FF2B5EF4-FFF2-40B4-BE49-F238E27FC236}">
                <a16:creationId xmlns:a16="http://schemas.microsoft.com/office/drawing/2014/main" id="{30964D00-6A77-4B30-B5E2-A5AE60857D26}"/>
              </a:ext>
            </a:extLst>
          </p:cNvPr>
          <p:cNvSpPr txBox="1"/>
          <p:nvPr/>
        </p:nvSpPr>
        <p:spPr>
          <a:xfrm>
            <a:off x="1924945" y="3320241"/>
            <a:ext cx="311626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82"/>
              </a:lnSpc>
              <a:spcBef>
                <a:spcPct val="0"/>
              </a:spcBef>
            </a:pPr>
            <a:r>
              <a:rPr lang="en-US" sz="234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Syarat-syarat</a:t>
            </a:r>
            <a:r>
              <a:rPr lang="en-US" sz="2344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34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Pengaliran</a:t>
            </a:r>
            <a:r>
              <a:rPr lang="en-US" sz="2344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34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Arus</a:t>
            </a:r>
            <a:r>
              <a:rPr lang="en-US" sz="2344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34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Elektrik</a:t>
            </a:r>
            <a:r>
              <a:rPr lang="en-US" sz="2344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34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dalam</a:t>
            </a:r>
            <a:r>
              <a:rPr lang="en-US" sz="2344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34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Larutan</a:t>
            </a:r>
            <a:endParaRPr lang="en-US" sz="2344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FC0C7212-1933-44F6-A95D-280E5C527ECF}"/>
              </a:ext>
            </a:extLst>
          </p:cNvPr>
          <p:cNvSpPr txBox="1"/>
          <p:nvPr/>
        </p:nvSpPr>
        <p:spPr>
          <a:xfrm>
            <a:off x="1957148" y="6609686"/>
            <a:ext cx="3116269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82"/>
              </a:lnSpc>
              <a:spcBef>
                <a:spcPct val="0"/>
              </a:spcBef>
            </a:pPr>
            <a:r>
              <a:rPr lang="en-US" sz="234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Litar</a:t>
            </a:r>
            <a:r>
              <a:rPr lang="en-US" sz="2344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2344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Elektrolit</a:t>
            </a:r>
            <a:endParaRPr lang="en-US" sz="2344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B853B2A6-7EB3-4CF3-BA6A-FABEEEA4965E}"/>
              </a:ext>
            </a:extLst>
          </p:cNvPr>
          <p:cNvSpPr/>
          <p:nvPr/>
        </p:nvSpPr>
        <p:spPr>
          <a:xfrm rot="-78655">
            <a:off x="2597902" y="5899971"/>
            <a:ext cx="1752527" cy="388742"/>
          </a:xfrm>
          <a:custGeom>
            <a:avLst/>
            <a:gdLst/>
            <a:ahLst/>
            <a:cxnLst/>
            <a:rect l="l" t="t" r="r" b="b"/>
            <a:pathLst>
              <a:path w="1752527" h="388742">
                <a:moveTo>
                  <a:pt x="0" y="0"/>
                </a:moveTo>
                <a:lnTo>
                  <a:pt x="1752527" y="0"/>
                </a:lnTo>
                <a:lnTo>
                  <a:pt x="1752527" y="388742"/>
                </a:lnTo>
                <a:lnTo>
                  <a:pt x="0" y="388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18968" y="1760572"/>
            <a:ext cx="14650064" cy="7379489"/>
            <a:chOff x="0" y="0"/>
            <a:chExt cx="4491524" cy="22624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1524" cy="2262458"/>
            </a:xfrm>
            <a:custGeom>
              <a:avLst/>
              <a:gdLst/>
              <a:ahLst/>
              <a:cxnLst/>
              <a:rect l="l" t="t" r="r" b="b"/>
              <a:pathLst>
                <a:path w="4491524" h="2262458">
                  <a:moveTo>
                    <a:pt x="5813" y="0"/>
                  </a:moveTo>
                  <a:lnTo>
                    <a:pt x="4485710" y="0"/>
                  </a:lnTo>
                  <a:cubicBezTo>
                    <a:pt x="4487252" y="0"/>
                    <a:pt x="4488731" y="612"/>
                    <a:pt x="4489821" y="1703"/>
                  </a:cubicBezTo>
                  <a:cubicBezTo>
                    <a:pt x="4490911" y="2793"/>
                    <a:pt x="4491524" y="4271"/>
                    <a:pt x="4491524" y="5813"/>
                  </a:cubicBezTo>
                  <a:lnTo>
                    <a:pt x="4491524" y="2256645"/>
                  </a:lnTo>
                  <a:cubicBezTo>
                    <a:pt x="4491524" y="2258187"/>
                    <a:pt x="4490911" y="2259665"/>
                    <a:pt x="4489821" y="2260755"/>
                  </a:cubicBezTo>
                  <a:cubicBezTo>
                    <a:pt x="4488731" y="2261845"/>
                    <a:pt x="4487252" y="2262458"/>
                    <a:pt x="4485710" y="2262458"/>
                  </a:cubicBezTo>
                  <a:lnTo>
                    <a:pt x="5813" y="2262458"/>
                  </a:lnTo>
                  <a:cubicBezTo>
                    <a:pt x="4271" y="2262458"/>
                    <a:pt x="2793" y="2261845"/>
                    <a:pt x="1703" y="2260755"/>
                  </a:cubicBezTo>
                  <a:cubicBezTo>
                    <a:pt x="612" y="2259665"/>
                    <a:pt x="0" y="2258187"/>
                    <a:pt x="0" y="2256645"/>
                  </a:cubicBezTo>
                  <a:lnTo>
                    <a:pt x="0" y="5813"/>
                  </a:lnTo>
                  <a:cubicBezTo>
                    <a:pt x="0" y="4271"/>
                    <a:pt x="612" y="2793"/>
                    <a:pt x="1703" y="1703"/>
                  </a:cubicBezTo>
                  <a:cubicBezTo>
                    <a:pt x="2793" y="612"/>
                    <a:pt x="4271" y="0"/>
                    <a:pt x="58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1524" cy="2310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9671" y="6753080"/>
            <a:ext cx="3584090" cy="3192451"/>
          </a:xfrm>
          <a:custGeom>
            <a:avLst/>
            <a:gdLst/>
            <a:ahLst/>
            <a:cxnLst/>
            <a:rect l="l" t="t" r="r" b="b"/>
            <a:pathLst>
              <a:path w="3584090" h="3192451">
                <a:moveTo>
                  <a:pt x="0" y="0"/>
                </a:moveTo>
                <a:lnTo>
                  <a:pt x="3584090" y="0"/>
                </a:lnTo>
                <a:lnTo>
                  <a:pt x="3584090" y="3192451"/>
                </a:lnTo>
                <a:lnTo>
                  <a:pt x="0" y="3192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37982">
            <a:off x="14648768" y="275175"/>
            <a:ext cx="3160431" cy="3028267"/>
          </a:xfrm>
          <a:custGeom>
            <a:avLst/>
            <a:gdLst/>
            <a:ahLst/>
            <a:cxnLst/>
            <a:rect l="l" t="t" r="r" b="b"/>
            <a:pathLst>
              <a:path w="3160431" h="3028267">
                <a:moveTo>
                  <a:pt x="0" y="0"/>
                </a:moveTo>
                <a:lnTo>
                  <a:pt x="3160431" y="0"/>
                </a:lnTo>
                <a:lnTo>
                  <a:pt x="3160431" y="3028267"/>
                </a:lnTo>
                <a:lnTo>
                  <a:pt x="0" y="3028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53155" y="2345612"/>
            <a:ext cx="1244355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31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Jenis</a:t>
            </a:r>
            <a:r>
              <a:rPr lang="en-US" sz="48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8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Elektrolit</a:t>
            </a:r>
            <a:r>
              <a:rPr lang="en-US" sz="48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8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Berdasarkan</a:t>
            </a:r>
            <a:r>
              <a:rPr lang="en-US" sz="48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 </a:t>
            </a:r>
            <a:r>
              <a:rPr lang="en-US" sz="4800" dirty="0" err="1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Kekuatan</a:t>
            </a:r>
            <a:endParaRPr lang="en-US" sz="48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6935715-DDD7-4F68-98BB-E526F22DC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43504"/>
              </p:ext>
            </p:extLst>
          </p:nvPr>
        </p:nvGraphicFramePr>
        <p:xfrm>
          <a:off x="3793761" y="3892453"/>
          <a:ext cx="11362344" cy="4267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40586">
                  <a:extLst>
                    <a:ext uri="{9D8B030D-6E8A-4147-A177-3AD203B41FA5}">
                      <a16:colId xmlns:a16="http://schemas.microsoft.com/office/drawing/2014/main" val="1335138568"/>
                    </a:ext>
                  </a:extLst>
                </a:gridCol>
                <a:gridCol w="2840586">
                  <a:extLst>
                    <a:ext uri="{9D8B030D-6E8A-4147-A177-3AD203B41FA5}">
                      <a16:colId xmlns:a16="http://schemas.microsoft.com/office/drawing/2014/main" val="767482912"/>
                    </a:ext>
                  </a:extLst>
                </a:gridCol>
                <a:gridCol w="2840586">
                  <a:extLst>
                    <a:ext uri="{9D8B030D-6E8A-4147-A177-3AD203B41FA5}">
                      <a16:colId xmlns:a16="http://schemas.microsoft.com/office/drawing/2014/main" val="1421952044"/>
                    </a:ext>
                  </a:extLst>
                </a:gridCol>
                <a:gridCol w="2840586">
                  <a:extLst>
                    <a:ext uri="{9D8B030D-6E8A-4147-A177-3AD203B41FA5}">
                      <a16:colId xmlns:a16="http://schemas.microsoft.com/office/drawing/2014/main" val="3467191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Jenis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Elektrolit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Tahap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Pengionan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Contoh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200" dirty="0" err="1"/>
                        <a:t>Keterangan</a:t>
                      </a:r>
                      <a:endParaRPr lang="en-ID" sz="3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2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 dirty="0" err="1"/>
                        <a:t>Elektrolit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kuat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Hampir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HCl, NaOH, KNO₃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Mentol menyala terang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721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/>
                        <a:t>Elektrolit lemah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Sebahagian kecil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CH₃COOH, NH₄OH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Mentol menyala malap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915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200"/>
                        <a:t>Bukan elektrolit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 dirty="0" err="1"/>
                        <a:t>Tiada</a:t>
                      </a:r>
                      <a:endParaRPr lang="en-ID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/>
                        <a:t>Gula, urea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3200" dirty="0" err="1"/>
                        <a:t>Mentol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tidak</a:t>
                      </a:r>
                      <a:r>
                        <a:rPr lang="en-ID" sz="3200" dirty="0"/>
                        <a:t> </a:t>
                      </a:r>
                      <a:r>
                        <a:rPr lang="en-ID" sz="3200" dirty="0" err="1"/>
                        <a:t>menyala</a:t>
                      </a:r>
                      <a:endParaRPr lang="en-ID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30354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93123">
            <a:off x="2244226" y="1467293"/>
            <a:ext cx="13118097" cy="8000329"/>
            <a:chOff x="0" y="0"/>
            <a:chExt cx="4021842" cy="24527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842" cy="2452800"/>
            </a:xfrm>
            <a:custGeom>
              <a:avLst/>
              <a:gdLst/>
              <a:ahLst/>
              <a:cxnLst/>
              <a:rect l="l" t="t" r="r" b="b"/>
              <a:pathLst>
                <a:path w="4021842" h="2452800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021842" cy="2500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02067" y="976375"/>
            <a:ext cx="12705720" cy="8334250"/>
            <a:chOff x="0" y="0"/>
            <a:chExt cx="3895412" cy="25551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895412" cy="260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3064699" y="4461492"/>
            <a:ext cx="3131856" cy="387211"/>
          </a:xfrm>
          <a:custGeom>
            <a:avLst/>
            <a:gdLst/>
            <a:ahLst/>
            <a:cxnLst/>
            <a:rect l="l" t="t" r="r" b="b"/>
            <a:pathLst>
              <a:path w="3131856" h="387211">
                <a:moveTo>
                  <a:pt x="3131855" y="0"/>
                </a:moveTo>
                <a:lnTo>
                  <a:pt x="0" y="0"/>
                </a:lnTo>
                <a:lnTo>
                  <a:pt x="0" y="387212"/>
                </a:lnTo>
                <a:lnTo>
                  <a:pt x="3131855" y="387212"/>
                </a:lnTo>
                <a:lnTo>
                  <a:pt x="31318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060491" y="2817804"/>
            <a:ext cx="1367954" cy="378053"/>
          </a:xfrm>
          <a:custGeom>
            <a:avLst/>
            <a:gdLst/>
            <a:ahLst/>
            <a:cxnLst/>
            <a:rect l="l" t="t" r="r" b="b"/>
            <a:pathLst>
              <a:path w="1367954" h="378053">
                <a:moveTo>
                  <a:pt x="0" y="0"/>
                </a:moveTo>
                <a:lnTo>
                  <a:pt x="1367954" y="0"/>
                </a:lnTo>
                <a:lnTo>
                  <a:pt x="1367954" y="378053"/>
                </a:lnTo>
                <a:lnTo>
                  <a:pt x="0" y="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17286">
            <a:off x="12481505" y="1156774"/>
            <a:ext cx="3828638" cy="4509103"/>
          </a:xfrm>
          <a:custGeom>
            <a:avLst/>
            <a:gdLst/>
            <a:ahLst/>
            <a:cxnLst/>
            <a:rect l="l" t="t" r="r" b="b"/>
            <a:pathLst>
              <a:path w="3828638" h="4509103">
                <a:moveTo>
                  <a:pt x="0" y="0"/>
                </a:moveTo>
                <a:lnTo>
                  <a:pt x="3828638" y="0"/>
                </a:lnTo>
                <a:lnTo>
                  <a:pt x="3828638" y="4509103"/>
                </a:lnTo>
                <a:lnTo>
                  <a:pt x="0" y="45091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225464" y="239562"/>
            <a:ext cx="1239167" cy="11896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740297" y="1513477"/>
            <a:ext cx="8894674" cy="100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fi-FI" sz="4000" dirty="0">
                <a:solidFill>
                  <a:srgbClr val="01070A"/>
                </a:solidFill>
                <a:latin typeface="Carelia"/>
                <a:ea typeface="Carelia"/>
                <a:cs typeface="Carelia"/>
                <a:sym typeface="Carelia"/>
              </a:rPr>
              <a:t>Ujian Keasidan dan Kealkalian Air</a:t>
            </a:r>
            <a:endParaRPr lang="en-US" sz="4000" dirty="0">
              <a:solidFill>
                <a:srgbClr val="01070A"/>
              </a:solidFill>
              <a:latin typeface="Carelia"/>
              <a:ea typeface="Carelia"/>
              <a:cs typeface="Carelia"/>
              <a:sym typeface="Carelia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064699" y="2791259"/>
            <a:ext cx="5434252" cy="404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34"/>
              </a:lnSpc>
            </a:pPr>
            <a:r>
              <a:rPr lang="en-US" sz="23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Maksud</a:t>
            </a:r>
            <a:r>
              <a:rPr lang="en-US" sz="23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3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Keasidan</a:t>
            </a:r>
            <a:r>
              <a:rPr lang="en-US" sz="23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 dan </a:t>
            </a:r>
            <a:r>
              <a:rPr lang="en-US" sz="23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Kealkalian</a:t>
            </a:r>
            <a:endParaRPr lang="en-US" sz="2381" b="1" dirty="0">
              <a:solidFill>
                <a:srgbClr val="01070A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30527" y="3317600"/>
            <a:ext cx="979487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8468" lvl="1" indent="-149234" algn="l">
              <a:buFont typeface="Arial"/>
              <a:buChar char="•"/>
            </a:pP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Air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boleh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bersifat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asid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, neutral,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atau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alkali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bergantung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kepada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kehadiran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ion H⁺ dan OH⁻.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60491" y="4391884"/>
            <a:ext cx="4386442" cy="406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4"/>
              </a:lnSpc>
            </a:pPr>
            <a:r>
              <a:rPr lang="en-US" sz="23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Penunjuk</a:t>
            </a:r>
            <a:r>
              <a:rPr lang="en-US" sz="23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381" b="1" dirty="0" err="1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Asid</a:t>
            </a:r>
            <a:r>
              <a:rPr lang="en-US" sz="2381" b="1" dirty="0">
                <a:solidFill>
                  <a:srgbClr val="01070A"/>
                </a:solidFill>
                <a:latin typeface="DM Sans Bold"/>
                <a:ea typeface="DM Sans Bold"/>
                <a:cs typeface="DM Sans Bold"/>
                <a:sym typeface="DM Sans Bold"/>
              </a:rPr>
              <a:t>-Bes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54327" y="5000410"/>
            <a:ext cx="1063307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8468" lvl="1" indent="-149234" algn="l">
              <a:buFont typeface="Arial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Digunakan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untuk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mengesan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tahap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keasidan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/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kealkalian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berdasarkan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perubahan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warna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98468" lvl="1" indent="-149234" algn="l">
              <a:buFont typeface="Arial"/>
              <a:buChar char="•"/>
            </a:pP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98468" lvl="1" indent="-149234" algn="l">
              <a:buFont typeface="Arial"/>
              <a:buChar char="•"/>
            </a:pP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Jenis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penunjuk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:    </a:t>
            </a:r>
          </a:p>
          <a:p>
            <a:pPr marL="149234" lvl="1" algn="l"/>
            <a:r>
              <a:rPr lang="en-US" sz="2800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	*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Kertas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litmus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merah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biru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   	</a:t>
            </a:r>
          </a:p>
          <a:p>
            <a:pPr marL="149234" lvl="1" algn="l"/>
            <a:r>
              <a:rPr lang="en-US" sz="2800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	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*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Fenolftalein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</a:p>
          <a:p>
            <a:pPr marL="149234" lvl="1" algn="l"/>
            <a:r>
              <a:rPr lang="en-US" sz="2800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	*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Bromotimol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biru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</a:p>
          <a:p>
            <a:pPr marL="149234" lvl="1" algn="l"/>
            <a:r>
              <a:rPr lang="en-US" sz="2800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	*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Kertas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pH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sejagat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/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penunjuk</a:t>
            </a:r>
            <a:r>
              <a:rPr lang="en-US" sz="2800" u="none" strike="noStrike" dirty="0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u="none" strike="noStrike" dirty="0" err="1">
                <a:solidFill>
                  <a:srgbClr val="01070A"/>
                </a:solidFill>
                <a:latin typeface="DM Sans"/>
                <a:ea typeface="DM Sans"/>
                <a:cs typeface="DM Sans"/>
                <a:sym typeface="DM Sans"/>
              </a:rPr>
              <a:t>sejagat</a:t>
            </a:r>
            <a:endParaRPr lang="en-US" sz="2800" u="none" strike="noStrike" dirty="0">
              <a:solidFill>
                <a:srgbClr val="01070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626</Words>
  <Application>Microsoft Office PowerPoint</Application>
  <PresentationFormat>Custom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Carelia</vt:lpstr>
      <vt:lpstr>DM Sans Bold</vt:lpstr>
      <vt:lpstr>Arial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Dinda Natalisa</cp:lastModifiedBy>
  <cp:revision>10</cp:revision>
  <dcterms:created xsi:type="dcterms:W3CDTF">2006-08-16T00:00:00Z</dcterms:created>
  <dcterms:modified xsi:type="dcterms:W3CDTF">2025-07-20T10:36:59Z</dcterms:modified>
  <dc:identifier>DAGtsUGVHO4</dc:identifier>
</cp:coreProperties>
</file>