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7" r:id="rId9"/>
    <p:sldId id="265" r:id="rId10"/>
    <p:sldId id="269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hildren One" panose="020B0604020202020204" charset="0"/>
      <p:regular r:id="rId16"/>
    </p:embeddedFont>
    <p:embeddedFont>
      <p:font typeface="Comic Relief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3.sv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12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1.png"/><Relationship Id="rId7" Type="http://schemas.openxmlformats.org/officeDocument/2006/relationships/image" Target="../media/image56.png"/><Relationship Id="rId12" Type="http://schemas.openxmlformats.org/officeDocument/2006/relationships/image" Target="../media/image5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99319" y="2081436"/>
            <a:ext cx="4436442" cy="4114800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666782" y="3627728"/>
            <a:ext cx="9265074" cy="6659272"/>
          </a:xfrm>
          <a:custGeom>
            <a:avLst/>
            <a:gdLst/>
            <a:ahLst/>
            <a:cxnLst/>
            <a:rect l="l" t="t" r="r" b="b"/>
            <a:pathLst>
              <a:path w="9265074" h="6659272">
                <a:moveTo>
                  <a:pt x="9265074" y="0"/>
                </a:moveTo>
                <a:lnTo>
                  <a:pt x="0" y="0"/>
                </a:lnTo>
                <a:lnTo>
                  <a:pt x="0" y="6659272"/>
                </a:lnTo>
                <a:lnTo>
                  <a:pt x="9265074" y="6659272"/>
                </a:lnTo>
                <a:lnTo>
                  <a:pt x="926507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7457" y="8008016"/>
            <a:ext cx="3356557" cy="1632126"/>
          </a:xfrm>
          <a:custGeom>
            <a:avLst/>
            <a:gdLst/>
            <a:ahLst/>
            <a:cxnLst/>
            <a:rect l="l" t="t" r="r" b="b"/>
            <a:pathLst>
              <a:path w="3356557" h="1632126">
                <a:moveTo>
                  <a:pt x="0" y="0"/>
                </a:moveTo>
                <a:lnTo>
                  <a:pt x="3356557" y="0"/>
                </a:lnTo>
                <a:lnTo>
                  <a:pt x="3356557" y="1632125"/>
                </a:lnTo>
                <a:lnTo>
                  <a:pt x="0" y="1632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042" y="6038954"/>
            <a:ext cx="7315200" cy="658368"/>
          </a:xfrm>
          <a:custGeom>
            <a:avLst/>
            <a:gdLst/>
            <a:ahLst/>
            <a:cxnLst/>
            <a:rect l="l" t="t" r="r" b="b"/>
            <a:pathLst>
              <a:path w="7315200" h="658368">
                <a:moveTo>
                  <a:pt x="0" y="0"/>
                </a:moveTo>
                <a:lnTo>
                  <a:pt x="7315200" y="0"/>
                </a:lnTo>
                <a:lnTo>
                  <a:pt x="7315200" y="658368"/>
                </a:lnTo>
                <a:lnTo>
                  <a:pt x="0" y="658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62042" y="2937828"/>
            <a:ext cx="10446075" cy="199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66"/>
              </a:lnSpc>
              <a:spcBef>
                <a:spcPct val="0"/>
              </a:spcBef>
            </a:pPr>
            <a:r>
              <a:rPr lang="en-US" sz="130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LOgam</a:t>
            </a:r>
            <a:endParaRPr lang="en-US" sz="13000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62042" y="5076825"/>
            <a:ext cx="8791979" cy="543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2"/>
              </a:lnSpc>
              <a:spcBef>
                <a:spcPct val="0"/>
              </a:spcBef>
            </a:pPr>
            <a:r>
              <a:rPr lang="en-US" sz="3166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By : Dinda Natalisa</a:t>
            </a:r>
          </a:p>
        </p:txBody>
      </p:sp>
      <p:sp>
        <p:nvSpPr>
          <p:cNvPr id="9" name="Freeform 9"/>
          <p:cNvSpPr/>
          <p:nvPr/>
        </p:nvSpPr>
        <p:spPr>
          <a:xfrm rot="-3811188">
            <a:off x="11305909" y="1477700"/>
            <a:ext cx="1604417" cy="1980762"/>
          </a:xfrm>
          <a:custGeom>
            <a:avLst/>
            <a:gdLst/>
            <a:ahLst/>
            <a:cxnLst/>
            <a:rect l="l" t="t" r="r" b="b"/>
            <a:pathLst>
              <a:path w="1604417" h="1980762">
                <a:moveTo>
                  <a:pt x="0" y="0"/>
                </a:moveTo>
                <a:lnTo>
                  <a:pt x="1604417" y="0"/>
                </a:lnTo>
                <a:lnTo>
                  <a:pt x="1604417" y="1980762"/>
                </a:lnTo>
                <a:lnTo>
                  <a:pt x="0" y="1980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92241" y="5279954"/>
            <a:ext cx="8761710" cy="5251550"/>
          </a:xfrm>
          <a:custGeom>
            <a:avLst/>
            <a:gdLst/>
            <a:ahLst/>
            <a:cxnLst/>
            <a:rect l="l" t="t" r="r" b="b"/>
            <a:pathLst>
              <a:path w="8761710" h="5251550">
                <a:moveTo>
                  <a:pt x="0" y="0"/>
                </a:moveTo>
                <a:lnTo>
                  <a:pt x="8761710" y="0"/>
                </a:lnTo>
                <a:lnTo>
                  <a:pt x="8761710" y="5251550"/>
                </a:lnTo>
                <a:lnTo>
                  <a:pt x="0" y="5251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021414">
            <a:off x="15666017" y="-56866"/>
            <a:ext cx="1739012" cy="3047556"/>
          </a:xfrm>
          <a:custGeom>
            <a:avLst/>
            <a:gdLst/>
            <a:ahLst/>
            <a:cxnLst/>
            <a:rect l="l" t="t" r="r" b="b"/>
            <a:pathLst>
              <a:path w="1739012" h="3047556">
                <a:moveTo>
                  <a:pt x="0" y="0"/>
                </a:moveTo>
                <a:lnTo>
                  <a:pt x="1739011" y="0"/>
                </a:lnTo>
                <a:lnTo>
                  <a:pt x="1739011" y="3047556"/>
                </a:lnTo>
                <a:lnTo>
                  <a:pt x="0" y="3047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15912" y="6772159"/>
            <a:ext cx="3640849" cy="4363564"/>
          </a:xfrm>
          <a:custGeom>
            <a:avLst/>
            <a:gdLst/>
            <a:ahLst/>
            <a:cxnLst/>
            <a:rect l="l" t="t" r="r" b="b"/>
            <a:pathLst>
              <a:path w="3640849" h="4363564">
                <a:moveTo>
                  <a:pt x="0" y="0"/>
                </a:moveTo>
                <a:lnTo>
                  <a:pt x="3640848" y="0"/>
                </a:lnTo>
                <a:lnTo>
                  <a:pt x="3640848" y="4363563"/>
                </a:lnTo>
                <a:lnTo>
                  <a:pt x="0" y="4363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49074">
            <a:off x="-618934" y="934639"/>
            <a:ext cx="2380335" cy="2894024"/>
          </a:xfrm>
          <a:custGeom>
            <a:avLst/>
            <a:gdLst/>
            <a:ahLst/>
            <a:cxnLst/>
            <a:rect l="l" t="t" r="r" b="b"/>
            <a:pathLst>
              <a:path w="2380335" h="2894024">
                <a:moveTo>
                  <a:pt x="0" y="0"/>
                </a:moveTo>
                <a:lnTo>
                  <a:pt x="2380335" y="0"/>
                </a:lnTo>
                <a:lnTo>
                  <a:pt x="2380335" y="2894024"/>
                </a:lnTo>
                <a:lnTo>
                  <a:pt x="0" y="2894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2288152" y="8429604"/>
            <a:ext cx="1654253" cy="2482932"/>
          </a:xfrm>
          <a:custGeom>
            <a:avLst/>
            <a:gdLst/>
            <a:ahLst/>
            <a:cxnLst/>
            <a:rect l="l" t="t" r="r" b="b"/>
            <a:pathLst>
              <a:path w="1654253" h="2482932">
                <a:moveTo>
                  <a:pt x="0" y="0"/>
                </a:moveTo>
                <a:lnTo>
                  <a:pt x="1654253" y="0"/>
                </a:lnTo>
                <a:lnTo>
                  <a:pt x="1654253" y="2482932"/>
                </a:lnTo>
                <a:lnTo>
                  <a:pt x="0" y="2482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923484">
            <a:off x="15265250" y="3980170"/>
            <a:ext cx="2540546" cy="1029980"/>
          </a:xfrm>
          <a:custGeom>
            <a:avLst/>
            <a:gdLst/>
            <a:ahLst/>
            <a:cxnLst/>
            <a:rect l="l" t="t" r="r" b="b"/>
            <a:pathLst>
              <a:path w="2540546" h="1029980">
                <a:moveTo>
                  <a:pt x="0" y="0"/>
                </a:moveTo>
                <a:lnTo>
                  <a:pt x="2540546" y="0"/>
                </a:lnTo>
                <a:lnTo>
                  <a:pt x="2540546" y="1029979"/>
                </a:lnTo>
                <a:lnTo>
                  <a:pt x="0" y="1029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31527" y="5747997"/>
            <a:ext cx="6762253" cy="741030"/>
          </a:xfrm>
          <a:custGeom>
            <a:avLst/>
            <a:gdLst/>
            <a:ahLst/>
            <a:cxnLst/>
            <a:rect l="l" t="t" r="r" b="b"/>
            <a:pathLst>
              <a:path w="6762253" h="741030">
                <a:moveTo>
                  <a:pt x="0" y="0"/>
                </a:moveTo>
                <a:lnTo>
                  <a:pt x="6762253" y="0"/>
                </a:lnTo>
                <a:lnTo>
                  <a:pt x="6762253" y="741031"/>
                </a:lnTo>
                <a:lnTo>
                  <a:pt x="0" y="7410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345594" y="1995165"/>
            <a:ext cx="9596811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0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Terima</a:t>
            </a:r>
            <a:endParaRPr lang="en-US" sz="13000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130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kasih</a:t>
            </a:r>
            <a:endParaRPr lang="en-US" sz="13000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8279" y="3545424"/>
            <a:ext cx="4833500" cy="3196152"/>
          </a:xfrm>
          <a:custGeom>
            <a:avLst/>
            <a:gdLst/>
            <a:ahLst/>
            <a:cxnLst/>
            <a:rect l="l" t="t" r="r" b="b"/>
            <a:pathLst>
              <a:path w="4833500" h="3196152">
                <a:moveTo>
                  <a:pt x="0" y="0"/>
                </a:moveTo>
                <a:lnTo>
                  <a:pt x="4833500" y="0"/>
                </a:lnTo>
                <a:lnTo>
                  <a:pt x="4833500" y="3196152"/>
                </a:lnTo>
                <a:lnTo>
                  <a:pt x="0" y="319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472202" y="817000"/>
            <a:ext cx="8528643" cy="202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8"/>
              </a:lnSpc>
            </a:pPr>
            <a:r>
              <a:rPr lang="en-US" sz="8428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Objektif</a:t>
            </a:r>
            <a:r>
              <a:rPr lang="en-US" sz="8428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8428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Pembelajaran</a:t>
            </a:r>
            <a:endParaRPr lang="en-US" sz="8428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  <p:sp>
        <p:nvSpPr>
          <p:cNvPr id="5" name="Freeform 5"/>
          <p:cNvSpPr/>
          <p:nvPr/>
        </p:nvSpPr>
        <p:spPr>
          <a:xfrm rot="2031449">
            <a:off x="6350296" y="793735"/>
            <a:ext cx="756148" cy="1543159"/>
          </a:xfrm>
          <a:custGeom>
            <a:avLst/>
            <a:gdLst/>
            <a:ahLst/>
            <a:cxnLst/>
            <a:rect l="l" t="t" r="r" b="b"/>
            <a:pathLst>
              <a:path w="756148" h="1543159">
                <a:moveTo>
                  <a:pt x="0" y="0"/>
                </a:moveTo>
                <a:lnTo>
                  <a:pt x="756147" y="0"/>
                </a:lnTo>
                <a:lnTo>
                  <a:pt x="756147" y="1543159"/>
                </a:lnTo>
                <a:lnTo>
                  <a:pt x="0" y="154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27829" y="9258300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894971" y="3130631"/>
            <a:ext cx="9683107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spcBef>
                <a:spcPct val="0"/>
              </a:spcBef>
              <a:buFont typeface="+mj-lt"/>
              <a:buAutoNum type="arabicPeriod"/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Menyatakan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sifat-sifat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fizikal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kimia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marL="457200" indent="-457200" algn="just">
              <a:spcBef>
                <a:spcPct val="0"/>
              </a:spcBef>
              <a:buFont typeface="+mj-lt"/>
              <a:buAutoNum type="arabicPeriod"/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Menerangkan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siri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kereaktifan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berdasarkan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tindak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balas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air,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asid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oksigen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marL="457200" indent="-457200" algn="just">
              <a:spcBef>
                <a:spcPct val="0"/>
              </a:spcBef>
              <a:buFont typeface="+mj-lt"/>
              <a:buAutoNum type="arabicPeriod"/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Menyenaraikan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berdasarkan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turutan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kereaktifan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marL="457200" indent="-457200" algn="just">
              <a:spcBef>
                <a:spcPct val="0"/>
              </a:spcBef>
              <a:buFont typeface="+mj-lt"/>
              <a:buAutoNum type="arabicPeriod"/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Menjelaskan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konsep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pengekstrakan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dari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bijihnya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marL="457200" indent="-457200" algn="just">
              <a:spcBef>
                <a:spcPct val="0"/>
              </a:spcBef>
              <a:buFont typeface="+mj-lt"/>
              <a:buAutoNum type="arabicPeriod"/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Membandingkan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cara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pengekstrakan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berdasarkan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kereaktifan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tersebut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6612715" y="8288883"/>
            <a:ext cx="2147651" cy="3201105"/>
          </a:xfrm>
          <a:custGeom>
            <a:avLst/>
            <a:gdLst/>
            <a:ahLst/>
            <a:cxnLst/>
            <a:rect l="l" t="t" r="r" b="b"/>
            <a:pathLst>
              <a:path w="2147651" h="3201105">
                <a:moveTo>
                  <a:pt x="0" y="0"/>
                </a:moveTo>
                <a:lnTo>
                  <a:pt x="2147651" y="0"/>
                </a:lnTo>
                <a:lnTo>
                  <a:pt x="2147651" y="3201105"/>
                </a:lnTo>
                <a:lnTo>
                  <a:pt x="0" y="3201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74589">
            <a:off x="1203937" y="2226498"/>
            <a:ext cx="4258179" cy="1240195"/>
          </a:xfrm>
          <a:custGeom>
            <a:avLst/>
            <a:gdLst/>
            <a:ahLst/>
            <a:cxnLst/>
            <a:rect l="l" t="t" r="r" b="b"/>
            <a:pathLst>
              <a:path w="4258179" h="1240195">
                <a:moveTo>
                  <a:pt x="0" y="0"/>
                </a:moveTo>
                <a:lnTo>
                  <a:pt x="4258179" y="0"/>
                </a:lnTo>
                <a:lnTo>
                  <a:pt x="4258179" y="1240194"/>
                </a:lnTo>
                <a:lnTo>
                  <a:pt x="0" y="1240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30286" y="2152025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30285" y="7108532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2" y="0"/>
                </a:lnTo>
                <a:lnTo>
                  <a:pt x="546712" y="667740"/>
                </a:lnTo>
                <a:lnTo>
                  <a:pt x="0" y="66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842" y="-83674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00984" y="1252392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2" y="0"/>
                </a:lnTo>
                <a:lnTo>
                  <a:pt x="2010612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53397" y="892017"/>
            <a:ext cx="1211294" cy="2057400"/>
          </a:xfrm>
          <a:custGeom>
            <a:avLst/>
            <a:gdLst/>
            <a:ahLst/>
            <a:cxnLst/>
            <a:rect l="l" t="t" r="r" b="b"/>
            <a:pathLst>
              <a:path w="1211294" h="2057400">
                <a:moveTo>
                  <a:pt x="0" y="0"/>
                </a:moveTo>
                <a:lnTo>
                  <a:pt x="1211295" y="0"/>
                </a:lnTo>
                <a:lnTo>
                  <a:pt x="121129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2460148" y="974089"/>
            <a:ext cx="8292163" cy="10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 u="none" strike="noStrike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Sifat </a:t>
            </a:r>
            <a:r>
              <a:rPr lang="en-US" sz="8428" u="none" strike="noStrike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Fizikal</a:t>
            </a:r>
            <a:r>
              <a:rPr lang="en-US" sz="8428" u="none" strike="noStrike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8428" u="none" strike="noStrike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Logam</a:t>
            </a:r>
            <a:endParaRPr lang="en-US" sz="8428" u="none" strike="noStrike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50485" y="2178265"/>
            <a:ext cx="10284766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Berkilat</a:t>
            </a:r>
            <a:endParaRPr lang="en-US" sz="32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Konduktor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haba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elektrik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yang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baik</a:t>
            </a:r>
            <a:endParaRPr lang="en-US" sz="32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Boleh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ditempa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boleh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ditembik</a:t>
            </a:r>
            <a:endParaRPr lang="en-US" sz="32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Keras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kecuali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natrium dan kalium yang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lembut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)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Ketumpatan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tinggi</a:t>
            </a:r>
            <a:endParaRPr lang="en-US" sz="32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Titik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lebur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titik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didih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tinggi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kecuali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ringan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seperti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raksa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50485" y="7192206"/>
            <a:ext cx="1215049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Bertindak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balas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oksigen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membentuk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oksida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Bertindak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balas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asid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mencairkan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melepaskan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gas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hidrogen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Bertindak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balas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air (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bergantung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pada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kereaktifan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).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FB73095-C420-4DD1-BC5D-2872518576C9}"/>
              </a:ext>
            </a:extLst>
          </p:cNvPr>
          <p:cNvSpPr txBox="1"/>
          <p:nvPr/>
        </p:nvSpPr>
        <p:spPr>
          <a:xfrm>
            <a:off x="2460148" y="6079211"/>
            <a:ext cx="8885488" cy="10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 u="none" strike="noStrike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Sifat Kimia </a:t>
            </a:r>
            <a:r>
              <a:rPr lang="en-US" sz="8428" u="none" strike="noStrike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Logam</a:t>
            </a:r>
            <a:endParaRPr lang="en-US" sz="8428" u="none" strike="noStrike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10392" y="206048"/>
            <a:ext cx="2232893" cy="822651"/>
          </a:xfrm>
          <a:custGeom>
            <a:avLst/>
            <a:gdLst/>
            <a:ahLst/>
            <a:cxnLst/>
            <a:rect l="l" t="t" r="r" b="b"/>
            <a:pathLst>
              <a:path w="3168439" h="1211928">
                <a:moveTo>
                  <a:pt x="0" y="0"/>
                </a:moveTo>
                <a:lnTo>
                  <a:pt x="3168439" y="0"/>
                </a:lnTo>
                <a:lnTo>
                  <a:pt x="3168439" y="1211927"/>
                </a:lnTo>
                <a:lnTo>
                  <a:pt x="0" y="1211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02160" y="7433242"/>
            <a:ext cx="5118382" cy="2853758"/>
          </a:xfrm>
          <a:custGeom>
            <a:avLst/>
            <a:gdLst/>
            <a:ahLst/>
            <a:cxnLst/>
            <a:rect l="l" t="t" r="r" b="b"/>
            <a:pathLst>
              <a:path w="8969084" h="4865728">
                <a:moveTo>
                  <a:pt x="0" y="0"/>
                </a:moveTo>
                <a:lnTo>
                  <a:pt x="8969084" y="0"/>
                </a:lnTo>
                <a:lnTo>
                  <a:pt x="8969084" y="4865728"/>
                </a:lnTo>
                <a:lnTo>
                  <a:pt x="0" y="4865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77739">
            <a:off x="13769713" y="1306058"/>
            <a:ext cx="3509985" cy="2299040"/>
          </a:xfrm>
          <a:custGeom>
            <a:avLst/>
            <a:gdLst/>
            <a:ahLst/>
            <a:cxnLst/>
            <a:rect l="l" t="t" r="r" b="b"/>
            <a:pathLst>
              <a:path w="3509985" h="2299040">
                <a:moveTo>
                  <a:pt x="0" y="0"/>
                </a:moveTo>
                <a:lnTo>
                  <a:pt x="3509986" y="0"/>
                </a:lnTo>
                <a:lnTo>
                  <a:pt x="3509986" y="2299041"/>
                </a:lnTo>
                <a:lnTo>
                  <a:pt x="0" y="2299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840749" y="1087327"/>
            <a:ext cx="10876553" cy="102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838"/>
              </a:lnSpc>
              <a:spcBef>
                <a:spcPct val="0"/>
              </a:spcBef>
            </a:pPr>
            <a:r>
              <a:rPr lang="en-US" sz="8428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Siri </a:t>
            </a:r>
            <a:r>
              <a:rPr lang="en-US" sz="8428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Kereaktifan</a:t>
            </a:r>
            <a:r>
              <a:rPr lang="en-US" sz="8428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8428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Logam</a:t>
            </a:r>
            <a:endParaRPr lang="en-US" sz="8428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32535" y="2927758"/>
            <a:ext cx="11328875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da-DK" sz="3600" b="1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Definisi</a:t>
            </a:r>
          </a:p>
          <a:p>
            <a:pPr algn="just">
              <a:spcBef>
                <a:spcPct val="0"/>
              </a:spcBef>
            </a:pPr>
            <a:endParaRPr lang="da-DK" sz="36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da-DK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Siri kereaktifan logam ialah satu susunan logam mengikut tertib kereaktifan mereka, dari paling reaktif ke paling kurang reaktif.</a:t>
            </a:r>
          </a:p>
          <a:p>
            <a:pPr algn="just">
              <a:spcBef>
                <a:spcPct val="0"/>
              </a:spcBef>
            </a:pPr>
            <a:endParaRPr lang="da-DK" sz="36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3600" b="1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Susunan</a:t>
            </a:r>
            <a:r>
              <a:rPr lang="en-US" sz="3600" b="1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Siri </a:t>
            </a:r>
            <a:r>
              <a:rPr lang="en-US" sz="3600" b="1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Kereaktifan</a:t>
            </a:r>
            <a:r>
              <a:rPr lang="en-US" sz="3600" b="1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b="1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b="1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</a:t>
            </a:r>
            <a:r>
              <a:rPr lang="en-US" sz="3600" b="1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Contoh</a:t>
            </a:r>
            <a:r>
              <a:rPr lang="en-US" sz="3600" b="1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b="1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Umum</a:t>
            </a:r>
            <a:r>
              <a:rPr lang="en-US" sz="3600" b="1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)</a:t>
            </a:r>
          </a:p>
          <a:p>
            <a:pPr algn="just">
              <a:spcBef>
                <a:spcPct val="0"/>
              </a:spcBef>
            </a:pPr>
            <a:endParaRPr lang="en-US" sz="36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Kalium (K) &gt; Natrium (Na) &gt;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Kalsium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(Ca) &gt; Magnesium (Mg) &gt;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Aluminium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(Al) &gt; Zink (Zn) &gt;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Besi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(Fe) &gt;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Timah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(Sn) &gt;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Plumbum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(Pb) &gt;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Hidrogen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bukan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) &gt;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Kuprum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(Cu) &gt; Perak (Ag) &gt;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Emas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(Au)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8596" y="3131732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21605" y="6417717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9928">
            <a:off x="168118" y="8033103"/>
            <a:ext cx="1721165" cy="3039585"/>
          </a:xfrm>
          <a:custGeom>
            <a:avLst/>
            <a:gdLst/>
            <a:ahLst/>
            <a:cxnLst/>
            <a:rect l="l" t="t" r="r" b="b"/>
            <a:pathLst>
              <a:path w="1721165" h="3039585">
                <a:moveTo>
                  <a:pt x="0" y="0"/>
                </a:moveTo>
                <a:lnTo>
                  <a:pt x="1721164" y="0"/>
                </a:lnTo>
                <a:lnTo>
                  <a:pt x="1721164" y="3039585"/>
                </a:lnTo>
                <a:lnTo>
                  <a:pt x="0" y="303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5697609" y="406960"/>
            <a:ext cx="2291763" cy="1850598"/>
          </a:xfrm>
          <a:custGeom>
            <a:avLst/>
            <a:gdLst/>
            <a:ahLst/>
            <a:cxnLst/>
            <a:rect l="l" t="t" r="r" b="b"/>
            <a:pathLst>
              <a:path w="2291763" h="1850598">
                <a:moveTo>
                  <a:pt x="0" y="0"/>
                </a:moveTo>
                <a:lnTo>
                  <a:pt x="2291763" y="0"/>
                </a:lnTo>
                <a:lnTo>
                  <a:pt x="2291763" y="1850598"/>
                </a:lnTo>
                <a:lnTo>
                  <a:pt x="0" y="1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4000" y="905651"/>
            <a:ext cx="8243761" cy="202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38"/>
              </a:lnSpc>
            </a:pPr>
            <a:r>
              <a:rPr lang="en-US" sz="66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Kegiatan</a:t>
            </a:r>
            <a:r>
              <a:rPr lang="en-US" sz="66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66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logam</a:t>
            </a:r>
            <a:r>
              <a:rPr lang="en-US" sz="66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66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berdasarkan</a:t>
            </a:r>
            <a:r>
              <a:rPr lang="en-US" sz="66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66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reaksi</a:t>
            </a:r>
            <a:r>
              <a:rPr lang="en-US" sz="66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1925" y="3302434"/>
            <a:ext cx="671207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Air:</a:t>
            </a:r>
          </a:p>
          <a:p>
            <a:pPr algn="just">
              <a:spcBef>
                <a:spcPct val="0"/>
              </a:spcBef>
            </a:pP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seperti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kalium, natrium dan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kalsium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bertindak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balas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air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sejuk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menghasilkan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hidroksida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gas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hidrogen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2K + 2H₂O → 2KOH + H₂↑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7955" y="6598240"/>
            <a:ext cx="661604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Asid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:</a:t>
            </a:r>
          </a:p>
          <a:p>
            <a:pPr algn="just">
              <a:spcBef>
                <a:spcPct val="0"/>
              </a:spcBef>
            </a:pP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yang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lebih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reaktif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daripada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hidrogen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akan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bertindak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balas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asid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mencair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menghasilkan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garam dan gas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hidrogen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Zn + 2HCl →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ZnCl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₂ + H₂↑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7E25F51-3D15-4EEA-9CF6-1E7094670B6F}"/>
              </a:ext>
            </a:extLst>
          </p:cNvPr>
          <p:cNvSpPr txBox="1"/>
          <p:nvPr/>
        </p:nvSpPr>
        <p:spPr>
          <a:xfrm>
            <a:off x="10491599" y="3302434"/>
            <a:ext cx="650842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Oksigen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:</a:t>
            </a:r>
          </a:p>
          <a:p>
            <a:pPr algn="just">
              <a:spcBef>
                <a:spcPct val="0"/>
              </a:spcBef>
            </a:pP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seperti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magnesium,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kalsium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aluminium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terbakar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dalam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oksigen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menghasilkan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oksida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2Mg + O₂ → 2MgO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042169F-1C46-456C-8968-0227D986031B}"/>
              </a:ext>
            </a:extLst>
          </p:cNvPr>
          <p:cNvSpPr txBox="1"/>
          <p:nvPr/>
        </p:nvSpPr>
        <p:spPr>
          <a:xfrm>
            <a:off x="10491599" y="6480528"/>
            <a:ext cx="6958201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81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Kegunaan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Siri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Kereaktifan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:</a:t>
            </a:r>
          </a:p>
          <a:p>
            <a:pPr algn="just">
              <a:lnSpc>
                <a:spcPts val="3081"/>
              </a:lnSpc>
              <a:spcBef>
                <a:spcPct val="0"/>
              </a:spcBef>
            </a:pPr>
            <a:endParaRPr lang="en-US" sz="28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lnSpc>
                <a:spcPts val="3081"/>
              </a:lnSpc>
              <a:spcBef>
                <a:spcPct val="0"/>
              </a:spcBef>
            </a:pP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Menentukan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kaedah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pengekstrakan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daripada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bijih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just">
              <a:lnSpc>
                <a:spcPts val="3081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Menentukan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kesesuaian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untuk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digunakan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dalam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tindak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balas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kimia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,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seperti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penggantian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28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dalam</a:t>
            </a:r>
            <a:r>
              <a:rPr lang="en-US" sz="28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garam.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713FAF0D-FE09-4A1B-B03B-9F5AAEF1AC10}"/>
              </a:ext>
            </a:extLst>
          </p:cNvPr>
          <p:cNvSpPr/>
          <p:nvPr/>
        </p:nvSpPr>
        <p:spPr>
          <a:xfrm>
            <a:off x="9767761" y="3131731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2A04CBEE-5D58-4974-A088-23464D4807E1}"/>
              </a:ext>
            </a:extLst>
          </p:cNvPr>
          <p:cNvSpPr/>
          <p:nvPr/>
        </p:nvSpPr>
        <p:spPr>
          <a:xfrm>
            <a:off x="9767761" y="6277253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5" name="Freeform 5"/>
          <p:cNvSpPr/>
          <p:nvPr/>
        </p:nvSpPr>
        <p:spPr>
          <a:xfrm rot="652959">
            <a:off x="-277259" y="8088190"/>
            <a:ext cx="3002924" cy="1843045"/>
          </a:xfrm>
          <a:custGeom>
            <a:avLst/>
            <a:gdLst/>
            <a:ahLst/>
            <a:cxnLst/>
            <a:rect l="l" t="t" r="r" b="b"/>
            <a:pathLst>
              <a:path w="3002924" h="1843045">
                <a:moveTo>
                  <a:pt x="0" y="0"/>
                </a:moveTo>
                <a:lnTo>
                  <a:pt x="3002924" y="0"/>
                </a:lnTo>
                <a:lnTo>
                  <a:pt x="3002924" y="1843045"/>
                </a:lnTo>
                <a:lnTo>
                  <a:pt x="0" y="1843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364716" y="-329695"/>
            <a:ext cx="5014896" cy="3372517"/>
          </a:xfrm>
          <a:custGeom>
            <a:avLst/>
            <a:gdLst/>
            <a:ahLst/>
            <a:cxnLst/>
            <a:rect l="l" t="t" r="r" b="b"/>
            <a:pathLst>
              <a:path w="5014896" h="3372517">
                <a:moveTo>
                  <a:pt x="0" y="0"/>
                </a:moveTo>
                <a:lnTo>
                  <a:pt x="5014895" y="0"/>
                </a:lnTo>
                <a:lnTo>
                  <a:pt x="5014895" y="3372517"/>
                </a:lnTo>
                <a:lnTo>
                  <a:pt x="0" y="3372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961833" y="88864"/>
            <a:ext cx="4329877" cy="1345870"/>
          </a:xfrm>
          <a:custGeom>
            <a:avLst/>
            <a:gdLst/>
            <a:ahLst/>
            <a:cxnLst/>
            <a:rect l="l" t="t" r="r" b="b"/>
            <a:pathLst>
              <a:path w="4329877" h="1345870">
                <a:moveTo>
                  <a:pt x="0" y="0"/>
                </a:moveTo>
                <a:lnTo>
                  <a:pt x="4329877" y="0"/>
                </a:lnTo>
                <a:lnTo>
                  <a:pt x="4329877" y="1345870"/>
                </a:lnTo>
                <a:lnTo>
                  <a:pt x="0" y="13458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22504" y="7895109"/>
            <a:ext cx="6762253" cy="741030"/>
          </a:xfrm>
          <a:custGeom>
            <a:avLst/>
            <a:gdLst/>
            <a:ahLst/>
            <a:cxnLst/>
            <a:rect l="l" t="t" r="r" b="b"/>
            <a:pathLst>
              <a:path w="6762253" h="741030">
                <a:moveTo>
                  <a:pt x="0" y="0"/>
                </a:moveTo>
                <a:lnTo>
                  <a:pt x="6762252" y="0"/>
                </a:lnTo>
                <a:lnTo>
                  <a:pt x="6762252" y="741030"/>
                </a:lnTo>
                <a:lnTo>
                  <a:pt x="0" y="741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62200" y="1360125"/>
            <a:ext cx="10441431" cy="202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8"/>
              </a:lnSpc>
            </a:pPr>
            <a:r>
              <a:rPr lang="en-US" sz="8428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Proses </a:t>
            </a:r>
            <a:r>
              <a:rPr lang="en-US" sz="8428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Pengekstrakan</a:t>
            </a:r>
            <a:r>
              <a:rPr lang="en-US" sz="8428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8428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Logam</a:t>
            </a:r>
            <a:endParaRPr lang="en-US" sz="8428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79168" y="3504929"/>
            <a:ext cx="1331803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b="1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Definisi</a:t>
            </a:r>
            <a:endParaRPr lang="en-US" sz="4000" b="1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endParaRPr lang="en-US" sz="40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Pengekstrakan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ialah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proses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mendapatkan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tulen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daripada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bijihnya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Jenis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Bijih</a:t>
            </a:r>
            <a:endParaRPr lang="en-US" sz="40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endParaRPr lang="en-US" sz="40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Bijih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ialah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batuan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atau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mineral yang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mengandungi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dalam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bentuk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40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sebatian</a:t>
            </a:r>
            <a:r>
              <a:rPr lang="en-US" sz="40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76886" y="1621496"/>
            <a:ext cx="1440180" cy="4114800"/>
          </a:xfrm>
          <a:custGeom>
            <a:avLst/>
            <a:gdLst/>
            <a:ahLst/>
            <a:cxnLst/>
            <a:rect l="l" t="t" r="r" b="b"/>
            <a:pathLst>
              <a:path w="1440180" h="4114800">
                <a:moveTo>
                  <a:pt x="0" y="0"/>
                </a:moveTo>
                <a:lnTo>
                  <a:pt x="1440180" y="0"/>
                </a:lnTo>
                <a:lnTo>
                  <a:pt x="1440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312703" y="-279690"/>
            <a:ext cx="3183718" cy="2776467"/>
          </a:xfrm>
          <a:custGeom>
            <a:avLst/>
            <a:gdLst/>
            <a:ahLst/>
            <a:cxnLst/>
            <a:rect l="l" t="t" r="r" b="b"/>
            <a:pathLst>
              <a:path w="3183718" h="2776467">
                <a:moveTo>
                  <a:pt x="0" y="0"/>
                </a:moveTo>
                <a:lnTo>
                  <a:pt x="3183717" y="0"/>
                </a:lnTo>
                <a:lnTo>
                  <a:pt x="3183717" y="2776467"/>
                </a:lnTo>
                <a:lnTo>
                  <a:pt x="0" y="277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0600" y="2356621"/>
            <a:ext cx="16763639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spcBef>
                <a:spcPct val="0"/>
              </a:spcBef>
              <a:buAutoNum type="arabicPeriod"/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Sangat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Reaktif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(K, Na, Ca, 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	Mg, Al):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	*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Diekstrak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melalui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elektrolisis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lebur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bijih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	*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Contoh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: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Ekstraksi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aluminium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daripada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bauksit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Al₂O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₃ (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lebur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) →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elektrolisis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→ Al + O₂</a:t>
            </a:r>
          </a:p>
          <a:p>
            <a:pPr algn="just">
              <a:spcBef>
                <a:spcPct val="0"/>
              </a:spcBef>
            </a:pPr>
            <a:endParaRPr lang="en-US" sz="32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2.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Sederhana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Reaktif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(Zn, Fe, Sn, Pb):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	*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Diekstrak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melalui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penurunan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oleh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karbon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kok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)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dalam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relau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	*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Contoh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: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Ekstraksi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besi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daripada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hematit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Fe₂O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₃).</a:t>
            </a:r>
          </a:p>
          <a:p>
            <a:pPr algn="ctr">
              <a:spcBef>
                <a:spcPct val="0"/>
              </a:spcBef>
            </a:pPr>
            <a:r>
              <a:rPr lang="pl-PL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Fe₂O₃ + 3C → 2Fe + 3CO</a:t>
            </a:r>
            <a:endParaRPr lang="en-US" sz="32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endParaRPr lang="en-US" sz="32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3.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Kurang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Reaktif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(Cu, Ag, Au):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	*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Diperoleh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secara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langsung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daripada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bijihnya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pemanasan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atau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secara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	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fizikal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	*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Contoh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: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Kuprum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boleh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diperoleh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pembakaran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bijih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2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sulfida</a:t>
            </a:r>
            <a:r>
              <a:rPr lang="en-US" sz="32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6835449" y="175607"/>
            <a:ext cx="1218242" cy="1637274"/>
          </a:xfrm>
          <a:custGeom>
            <a:avLst/>
            <a:gdLst/>
            <a:ahLst/>
            <a:cxnLst/>
            <a:rect l="l" t="t" r="r" b="b"/>
            <a:pathLst>
              <a:path w="1291254" h="2694791">
                <a:moveTo>
                  <a:pt x="0" y="0"/>
                </a:moveTo>
                <a:lnTo>
                  <a:pt x="1291254" y="0"/>
                </a:lnTo>
                <a:lnTo>
                  <a:pt x="1291254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97250" y="903721"/>
            <a:ext cx="12693499" cy="909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838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Kaedah</a:t>
            </a:r>
            <a:r>
              <a:rPr lang="en-US" sz="48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48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Pengekstrakan</a:t>
            </a:r>
            <a:r>
              <a:rPr lang="en-US" sz="48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48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berdasarkan</a:t>
            </a:r>
            <a:r>
              <a:rPr lang="en-US" sz="48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48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Kereaktifan</a:t>
            </a:r>
            <a:r>
              <a:rPr lang="en-US" sz="48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5" name="Freeform 5"/>
          <p:cNvSpPr/>
          <p:nvPr/>
        </p:nvSpPr>
        <p:spPr>
          <a:xfrm rot="1545793">
            <a:off x="-1512023" y="1760005"/>
            <a:ext cx="4029062" cy="2639035"/>
          </a:xfrm>
          <a:custGeom>
            <a:avLst/>
            <a:gdLst/>
            <a:ahLst/>
            <a:cxnLst/>
            <a:rect l="l" t="t" r="r" b="b"/>
            <a:pathLst>
              <a:path w="4029062" h="2639035">
                <a:moveTo>
                  <a:pt x="0" y="0"/>
                </a:moveTo>
                <a:lnTo>
                  <a:pt x="4029062" y="0"/>
                </a:lnTo>
                <a:lnTo>
                  <a:pt x="4029062" y="2639035"/>
                </a:lnTo>
                <a:lnTo>
                  <a:pt x="0" y="2639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378581" y="8664437"/>
            <a:ext cx="2338661" cy="2039507"/>
          </a:xfrm>
          <a:custGeom>
            <a:avLst/>
            <a:gdLst/>
            <a:ahLst/>
            <a:cxnLst/>
            <a:rect l="l" t="t" r="r" b="b"/>
            <a:pathLst>
              <a:path w="2338661" h="2039507">
                <a:moveTo>
                  <a:pt x="0" y="0"/>
                </a:moveTo>
                <a:lnTo>
                  <a:pt x="2338661" y="0"/>
                </a:lnTo>
                <a:lnTo>
                  <a:pt x="2338661" y="2039508"/>
                </a:lnTo>
                <a:lnTo>
                  <a:pt x="0" y="2039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88692" y="9258300"/>
            <a:ext cx="1689640" cy="2057400"/>
          </a:xfrm>
          <a:custGeom>
            <a:avLst/>
            <a:gdLst/>
            <a:ahLst/>
            <a:cxnLst/>
            <a:rect l="l" t="t" r="r" b="b"/>
            <a:pathLst>
              <a:path w="1689640" h="2057400">
                <a:moveTo>
                  <a:pt x="0" y="0"/>
                </a:moveTo>
                <a:lnTo>
                  <a:pt x="1689640" y="0"/>
                </a:lnTo>
                <a:lnTo>
                  <a:pt x="16896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64084" y="507551"/>
            <a:ext cx="9596811" cy="194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Contoh</a:t>
            </a:r>
            <a:r>
              <a:rPr lang="en-US" sz="60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60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Pengekstrakan</a:t>
            </a:r>
            <a:r>
              <a:rPr lang="en-US" sz="60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60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Besi</a:t>
            </a:r>
            <a:r>
              <a:rPr lang="en-US" sz="60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60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dalam</a:t>
            </a:r>
            <a:r>
              <a:rPr lang="en-US" sz="60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</a:t>
            </a:r>
            <a:r>
              <a:rPr lang="en-US" sz="6000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Relau</a:t>
            </a:r>
            <a:r>
              <a:rPr lang="en-US" sz="60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 Tinggi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47999" y="3070360"/>
            <a:ext cx="1325880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Bahan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mentah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: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hematit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,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kok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, batu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kapur</a:t>
            </a:r>
            <a:endParaRPr lang="en-US" sz="36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endParaRPr lang="en-US" sz="36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3600" b="1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Proses: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Kok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membakar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menghasilkan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haba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karbon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monoksida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Karbon monoksida menurunkan hematit kepada besi.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Batu kapur membentuk sanga (slag) dengan silika.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sz="36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sv-SE" sz="3600" b="1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Reaksi: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 + O₂ → CO₂  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CO₂ + C → 2CO  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Fe₂O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₃ + 3CO → 2Fe + 3CO₂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616075" y="-783727"/>
            <a:ext cx="1689640" cy="2057400"/>
          </a:xfrm>
          <a:custGeom>
            <a:avLst/>
            <a:gdLst/>
            <a:ahLst/>
            <a:cxnLst/>
            <a:rect l="l" t="t" r="r" b="b"/>
            <a:pathLst>
              <a:path w="1689640" h="2057400">
                <a:moveTo>
                  <a:pt x="0" y="0"/>
                </a:moveTo>
                <a:lnTo>
                  <a:pt x="1689640" y="0"/>
                </a:lnTo>
                <a:lnTo>
                  <a:pt x="16896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83977" y="2799524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35664" y="-15442"/>
            <a:ext cx="4335536" cy="2088283"/>
          </a:xfrm>
          <a:custGeom>
            <a:avLst/>
            <a:gdLst/>
            <a:ahLst/>
            <a:cxnLst/>
            <a:rect l="l" t="t" r="r" b="b"/>
            <a:pathLst>
              <a:path w="4335536" h="2088283">
                <a:moveTo>
                  <a:pt x="0" y="0"/>
                </a:moveTo>
                <a:lnTo>
                  <a:pt x="4335537" y="0"/>
                </a:lnTo>
                <a:lnTo>
                  <a:pt x="4335537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366702">
            <a:off x="-140187" y="1365701"/>
            <a:ext cx="2337775" cy="3535387"/>
          </a:xfrm>
          <a:custGeom>
            <a:avLst/>
            <a:gdLst/>
            <a:ahLst/>
            <a:cxnLst/>
            <a:rect l="l" t="t" r="r" b="b"/>
            <a:pathLst>
              <a:path w="2337775" h="3535387">
                <a:moveTo>
                  <a:pt x="0" y="0"/>
                </a:moveTo>
                <a:lnTo>
                  <a:pt x="2337774" y="0"/>
                </a:lnTo>
                <a:lnTo>
                  <a:pt x="2337774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7345547" y="6582560"/>
            <a:ext cx="1437953" cy="2442384"/>
          </a:xfrm>
          <a:custGeom>
            <a:avLst/>
            <a:gdLst/>
            <a:ahLst/>
            <a:cxnLst/>
            <a:rect l="l" t="t" r="r" b="b"/>
            <a:pathLst>
              <a:path w="1437953" h="2442384">
                <a:moveTo>
                  <a:pt x="0" y="0"/>
                </a:moveTo>
                <a:lnTo>
                  <a:pt x="1437954" y="0"/>
                </a:lnTo>
                <a:lnTo>
                  <a:pt x="1437954" y="2442383"/>
                </a:lnTo>
                <a:lnTo>
                  <a:pt x="0" y="2442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1411591">
            <a:off x="17430871" y="1059203"/>
            <a:ext cx="1311208" cy="2887064"/>
          </a:xfrm>
          <a:custGeom>
            <a:avLst/>
            <a:gdLst/>
            <a:ahLst/>
            <a:cxnLst/>
            <a:rect l="l" t="t" r="r" b="b"/>
            <a:pathLst>
              <a:path w="1311208" h="2887064">
                <a:moveTo>
                  <a:pt x="0" y="0"/>
                </a:moveTo>
                <a:lnTo>
                  <a:pt x="1311208" y="0"/>
                </a:lnTo>
                <a:lnTo>
                  <a:pt x="1311208" y="2887064"/>
                </a:lnTo>
                <a:lnTo>
                  <a:pt x="0" y="2887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56936" y="1247822"/>
            <a:ext cx="7368704" cy="102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8"/>
              </a:lnSpc>
            </a:pPr>
            <a:r>
              <a:rPr lang="en-US" sz="8428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kesimpulan</a:t>
            </a:r>
            <a:endParaRPr lang="en-US" sz="8428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26139" y="2809915"/>
            <a:ext cx="1260516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mempunyai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sifat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fizikal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kimia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tertentu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yang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menjadikannya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berguna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dalam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kehidupan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seharian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.,</a:t>
            </a:r>
          </a:p>
          <a:p>
            <a:pPr algn="just">
              <a:spcBef>
                <a:spcPct val="0"/>
              </a:spcBef>
            </a:pPr>
            <a:endParaRPr lang="en-US" sz="36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Siri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kereaktifan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membantu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dalam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memahami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kegiatan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dan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menentukan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kaedah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pengekstrakan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yang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sesuai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3600" dirty="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algn="just">
              <a:spcBef>
                <a:spcPct val="0"/>
              </a:spcBef>
            </a:pP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Kaedah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pengekstrakan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bergantung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kepada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kedudukan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logam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dalam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siri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kereaktifan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,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sama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ada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melalui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elektrolisis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,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penurunan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dengan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karbon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atau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secara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</a:t>
            </a:r>
            <a:r>
              <a:rPr lang="en-US" sz="3600" dirty="0" err="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langsung</a:t>
            </a:r>
            <a:r>
              <a:rPr lang="en-US" sz="3600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 rot="-8722855">
            <a:off x="11100498" y="9242858"/>
            <a:ext cx="4335536" cy="2088283"/>
          </a:xfrm>
          <a:custGeom>
            <a:avLst/>
            <a:gdLst/>
            <a:ahLst/>
            <a:cxnLst/>
            <a:rect l="l" t="t" r="r" b="b"/>
            <a:pathLst>
              <a:path w="4335536" h="2088283">
                <a:moveTo>
                  <a:pt x="0" y="0"/>
                </a:moveTo>
                <a:lnTo>
                  <a:pt x="4335536" y="0"/>
                </a:lnTo>
                <a:lnTo>
                  <a:pt x="4335536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C703D6C5-0084-406F-8C39-5FFDFEFFE662}"/>
              </a:ext>
            </a:extLst>
          </p:cNvPr>
          <p:cNvSpPr/>
          <p:nvPr/>
        </p:nvSpPr>
        <p:spPr>
          <a:xfrm>
            <a:off x="3249876" y="6633419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4267952D-BF8B-44CB-9867-E2AE0FE08836}"/>
              </a:ext>
            </a:extLst>
          </p:cNvPr>
          <p:cNvSpPr/>
          <p:nvPr/>
        </p:nvSpPr>
        <p:spPr>
          <a:xfrm>
            <a:off x="3249877" y="4331204"/>
            <a:ext cx="546711" cy="667739"/>
          </a:xfrm>
          <a:custGeom>
            <a:avLst/>
            <a:gdLst/>
            <a:ahLst/>
            <a:cxnLst/>
            <a:rect l="l" t="t" r="r" b="b"/>
            <a:pathLst>
              <a:path w="546711" h="667739">
                <a:moveTo>
                  <a:pt x="0" y="0"/>
                </a:moveTo>
                <a:lnTo>
                  <a:pt x="546711" y="0"/>
                </a:lnTo>
                <a:lnTo>
                  <a:pt x="546711" y="667739"/>
                </a:lnTo>
                <a:lnTo>
                  <a:pt x="0" y="66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632</Words>
  <Application>Microsoft Office PowerPoint</Application>
  <PresentationFormat>Custom</PresentationFormat>
  <Paragraphs>84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Children One</vt:lpstr>
      <vt:lpstr>Calibri</vt:lpstr>
      <vt:lpstr>Comic Relief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Dinda Natalisa</cp:lastModifiedBy>
  <cp:revision>8</cp:revision>
  <dcterms:created xsi:type="dcterms:W3CDTF">2006-08-16T00:00:00Z</dcterms:created>
  <dcterms:modified xsi:type="dcterms:W3CDTF">2025-07-20T16:04:02Z</dcterms:modified>
  <dc:identifier>DAGtsXg8nxc</dc:identifier>
</cp:coreProperties>
</file>